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19"/>
  </p:notesMasterIdLst>
  <p:handoutMasterIdLst>
    <p:handoutMasterId r:id="rId20"/>
  </p:handoutMasterIdLst>
  <p:sldIdLst>
    <p:sldId id="320" r:id="rId2"/>
    <p:sldId id="321" r:id="rId3"/>
    <p:sldId id="353" r:id="rId4"/>
    <p:sldId id="328" r:id="rId5"/>
    <p:sldId id="376" r:id="rId6"/>
    <p:sldId id="361" r:id="rId7"/>
    <p:sldId id="362" r:id="rId8"/>
    <p:sldId id="387" r:id="rId9"/>
    <p:sldId id="358" r:id="rId10"/>
    <p:sldId id="365" r:id="rId11"/>
    <p:sldId id="367" r:id="rId12"/>
    <p:sldId id="378" r:id="rId13"/>
    <p:sldId id="369" r:id="rId14"/>
    <p:sldId id="370" r:id="rId15"/>
    <p:sldId id="372" r:id="rId16"/>
    <p:sldId id="382" r:id="rId17"/>
    <p:sldId id="385" r:id="rId18"/>
  </p:sldIdLst>
  <p:sldSz cx="9906000" cy="6858000" type="A4"/>
  <p:notesSz cx="6807200" cy="9939338"/>
  <p:custDataLst>
    <p:tags r:id="rId21"/>
  </p:custDataLst>
  <p:defaultTextStyle>
    <a:defPPr>
      <a:defRPr lang="en-US"/>
    </a:defPPr>
    <a:lvl1pPr marL="0" algn="l" defTabSz="457148" rtl="0" eaLnBrk="1" latinLnBrk="0" hangingPunct="1">
      <a:defRPr sz="1800" kern="1200">
        <a:solidFill>
          <a:schemeClr val="tx1"/>
        </a:solidFill>
        <a:latin typeface="+mn-lt"/>
        <a:ea typeface="+mn-ea"/>
        <a:cs typeface="+mn-cs"/>
      </a:defRPr>
    </a:lvl1pPr>
    <a:lvl2pPr marL="457148" algn="l" defTabSz="457148" rtl="0" eaLnBrk="1" latinLnBrk="0" hangingPunct="1">
      <a:defRPr sz="1800" kern="1200">
        <a:solidFill>
          <a:schemeClr val="tx1"/>
        </a:solidFill>
        <a:latin typeface="+mn-lt"/>
        <a:ea typeface="+mn-ea"/>
        <a:cs typeface="+mn-cs"/>
      </a:defRPr>
    </a:lvl2pPr>
    <a:lvl3pPr marL="914296" algn="l" defTabSz="457148" rtl="0" eaLnBrk="1" latinLnBrk="0" hangingPunct="1">
      <a:defRPr sz="1800" kern="1200">
        <a:solidFill>
          <a:schemeClr val="tx1"/>
        </a:solidFill>
        <a:latin typeface="+mn-lt"/>
        <a:ea typeface="+mn-ea"/>
        <a:cs typeface="+mn-cs"/>
      </a:defRPr>
    </a:lvl3pPr>
    <a:lvl4pPr marL="1371445" algn="l" defTabSz="457148" rtl="0" eaLnBrk="1" latinLnBrk="0" hangingPunct="1">
      <a:defRPr sz="1800" kern="1200">
        <a:solidFill>
          <a:schemeClr val="tx1"/>
        </a:solidFill>
        <a:latin typeface="+mn-lt"/>
        <a:ea typeface="+mn-ea"/>
        <a:cs typeface="+mn-cs"/>
      </a:defRPr>
    </a:lvl4pPr>
    <a:lvl5pPr marL="1828592" algn="l" defTabSz="457148" rtl="0" eaLnBrk="1" latinLnBrk="0" hangingPunct="1">
      <a:defRPr sz="1800" kern="1200">
        <a:solidFill>
          <a:schemeClr val="tx1"/>
        </a:solidFill>
        <a:latin typeface="+mn-lt"/>
        <a:ea typeface="+mn-ea"/>
        <a:cs typeface="+mn-cs"/>
      </a:defRPr>
    </a:lvl5pPr>
    <a:lvl6pPr marL="2285740" algn="l" defTabSz="457148" rtl="0" eaLnBrk="1" latinLnBrk="0" hangingPunct="1">
      <a:defRPr sz="1800" kern="1200">
        <a:solidFill>
          <a:schemeClr val="tx1"/>
        </a:solidFill>
        <a:latin typeface="+mn-lt"/>
        <a:ea typeface="+mn-ea"/>
        <a:cs typeface="+mn-cs"/>
      </a:defRPr>
    </a:lvl6pPr>
    <a:lvl7pPr marL="2742888" algn="l" defTabSz="457148" rtl="0" eaLnBrk="1" latinLnBrk="0" hangingPunct="1">
      <a:defRPr sz="1800" kern="1200">
        <a:solidFill>
          <a:schemeClr val="tx1"/>
        </a:solidFill>
        <a:latin typeface="+mn-lt"/>
        <a:ea typeface="+mn-ea"/>
        <a:cs typeface="+mn-cs"/>
      </a:defRPr>
    </a:lvl7pPr>
    <a:lvl8pPr marL="3200036" algn="l" defTabSz="457148" rtl="0" eaLnBrk="1" latinLnBrk="0" hangingPunct="1">
      <a:defRPr sz="1800" kern="1200">
        <a:solidFill>
          <a:schemeClr val="tx1"/>
        </a:solidFill>
        <a:latin typeface="+mn-lt"/>
        <a:ea typeface="+mn-ea"/>
        <a:cs typeface="+mn-cs"/>
      </a:defRPr>
    </a:lvl8pPr>
    <a:lvl9pPr marL="3657184" algn="l" defTabSz="457148"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ECEC"/>
    <a:srgbClr val="E8E8E8"/>
    <a:srgbClr val="FFFFFF"/>
    <a:srgbClr val="F2F2F2"/>
    <a:srgbClr val="B3B3B3"/>
    <a:srgbClr val="999999"/>
    <a:srgbClr val="808080"/>
    <a:srgbClr val="CCCCCC"/>
    <a:srgbClr val="E6E6E6"/>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93" autoAdjust="0"/>
    <p:restoredTop sz="94660"/>
  </p:normalViewPr>
  <p:slideViewPr>
    <p:cSldViewPr snapToGrid="0" snapToObjects="1">
      <p:cViewPr varScale="1">
        <p:scale>
          <a:sx n="65" d="100"/>
          <a:sy n="65" d="100"/>
        </p:scale>
        <p:origin x="-1440" y="-102"/>
      </p:cViewPr>
      <p:guideLst>
        <p:guide orient="horz" pos="2160"/>
        <p:guide pos="3120"/>
      </p:guideLst>
    </p:cSldViewPr>
  </p:slideViewPr>
  <p:notesTextViewPr>
    <p:cViewPr>
      <p:scale>
        <a:sx n="100" d="100"/>
        <a:sy n="100" d="100"/>
      </p:scale>
      <p:origin x="0" y="0"/>
    </p:cViewPr>
  </p:notesTextViewPr>
  <p:notesViewPr>
    <p:cSldViewPr snapToGrid="0" snapToObjects="1">
      <p:cViewPr varScale="1">
        <p:scale>
          <a:sx n="67" d="100"/>
          <a:sy n="67" d="100"/>
        </p:scale>
        <p:origin x="-3276" y="-96"/>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9786" cy="496967"/>
          </a:xfrm>
          <a:prstGeom prst="rect">
            <a:avLst/>
          </a:prstGeom>
        </p:spPr>
        <p:txBody>
          <a:bodyPr vert="horz" lIns="91431" tIns="45715" rIns="91431" bIns="45715" rtlCol="0"/>
          <a:lstStyle>
            <a:lvl1pPr algn="l">
              <a:defRPr sz="1200"/>
            </a:lvl1pPr>
          </a:lstStyle>
          <a:p>
            <a:endParaRPr lang="en-AU"/>
          </a:p>
        </p:txBody>
      </p:sp>
      <p:sp>
        <p:nvSpPr>
          <p:cNvPr id="3" name="Date Placeholder 2"/>
          <p:cNvSpPr>
            <a:spLocks noGrp="1"/>
          </p:cNvSpPr>
          <p:nvPr>
            <p:ph type="dt" sz="quarter" idx="1"/>
          </p:nvPr>
        </p:nvSpPr>
        <p:spPr>
          <a:xfrm>
            <a:off x="3855839" y="0"/>
            <a:ext cx="2949786" cy="496967"/>
          </a:xfrm>
          <a:prstGeom prst="rect">
            <a:avLst/>
          </a:prstGeom>
        </p:spPr>
        <p:txBody>
          <a:bodyPr vert="horz" lIns="91431" tIns="45715" rIns="91431" bIns="45715" rtlCol="0"/>
          <a:lstStyle>
            <a:lvl1pPr algn="r">
              <a:defRPr sz="1200"/>
            </a:lvl1pPr>
          </a:lstStyle>
          <a:p>
            <a:fld id="{E4DDFD05-E021-4D90-8722-EB4F78EE839F}" type="datetimeFigureOut">
              <a:rPr lang="en-AU" smtClean="0"/>
              <a:pPr/>
              <a:t>12/05/2015</a:t>
            </a:fld>
            <a:endParaRPr lang="en-AU"/>
          </a:p>
        </p:txBody>
      </p:sp>
      <p:sp>
        <p:nvSpPr>
          <p:cNvPr id="4" name="Footer Placeholder 3"/>
          <p:cNvSpPr>
            <a:spLocks noGrp="1"/>
          </p:cNvSpPr>
          <p:nvPr>
            <p:ph type="ftr" sz="quarter" idx="2"/>
          </p:nvPr>
        </p:nvSpPr>
        <p:spPr>
          <a:xfrm>
            <a:off x="2" y="9440647"/>
            <a:ext cx="2949786" cy="496967"/>
          </a:xfrm>
          <a:prstGeom prst="rect">
            <a:avLst/>
          </a:prstGeom>
        </p:spPr>
        <p:txBody>
          <a:bodyPr vert="horz" lIns="91431" tIns="45715" rIns="91431" bIns="45715" rtlCol="0" anchor="b"/>
          <a:lstStyle>
            <a:lvl1pPr algn="l">
              <a:defRPr sz="1200"/>
            </a:lvl1pPr>
          </a:lstStyle>
          <a:p>
            <a:endParaRPr lang="en-AU"/>
          </a:p>
        </p:txBody>
      </p:sp>
      <p:sp>
        <p:nvSpPr>
          <p:cNvPr id="5" name="Slide Number Placeholder 4"/>
          <p:cNvSpPr>
            <a:spLocks noGrp="1"/>
          </p:cNvSpPr>
          <p:nvPr>
            <p:ph type="sldNum" sz="quarter" idx="3"/>
          </p:nvPr>
        </p:nvSpPr>
        <p:spPr>
          <a:xfrm>
            <a:off x="3855839" y="9440647"/>
            <a:ext cx="2949786" cy="496967"/>
          </a:xfrm>
          <a:prstGeom prst="rect">
            <a:avLst/>
          </a:prstGeom>
        </p:spPr>
        <p:txBody>
          <a:bodyPr vert="horz" lIns="91431" tIns="45715" rIns="91431" bIns="45715" rtlCol="0" anchor="b"/>
          <a:lstStyle>
            <a:lvl1pPr algn="r">
              <a:defRPr sz="1200"/>
            </a:lvl1pPr>
          </a:lstStyle>
          <a:p>
            <a:fld id="{ACC4E71B-09AF-4DF0-9720-82A7C21AE261}" type="slidenum">
              <a:rPr lang="en-AU" smtClean="0"/>
              <a:pPr/>
              <a:t>‹#›</a:t>
            </a:fld>
            <a:endParaRPr lang="en-AU"/>
          </a:p>
        </p:txBody>
      </p:sp>
    </p:spTree>
    <p:extLst>
      <p:ext uri="{BB962C8B-B14F-4D97-AF65-F5344CB8AC3E}">
        <p14:creationId xmlns:p14="http://schemas.microsoft.com/office/powerpoint/2010/main" val="17079053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9786" cy="496967"/>
          </a:xfrm>
          <a:prstGeom prst="rect">
            <a:avLst/>
          </a:prstGeom>
        </p:spPr>
        <p:txBody>
          <a:bodyPr vert="horz" lIns="91431" tIns="45715" rIns="91431" bIns="45715" rtlCol="0"/>
          <a:lstStyle>
            <a:lvl1pPr algn="l">
              <a:defRPr sz="1200"/>
            </a:lvl1pPr>
          </a:lstStyle>
          <a:p>
            <a:endParaRPr lang="en-AU"/>
          </a:p>
        </p:txBody>
      </p:sp>
      <p:sp>
        <p:nvSpPr>
          <p:cNvPr id="3" name="Date Placeholder 2"/>
          <p:cNvSpPr>
            <a:spLocks noGrp="1"/>
          </p:cNvSpPr>
          <p:nvPr>
            <p:ph type="dt" idx="1"/>
          </p:nvPr>
        </p:nvSpPr>
        <p:spPr>
          <a:xfrm>
            <a:off x="3855839" y="0"/>
            <a:ext cx="2949786" cy="496967"/>
          </a:xfrm>
          <a:prstGeom prst="rect">
            <a:avLst/>
          </a:prstGeom>
        </p:spPr>
        <p:txBody>
          <a:bodyPr vert="horz" lIns="91431" tIns="45715" rIns="91431" bIns="45715" rtlCol="0"/>
          <a:lstStyle>
            <a:lvl1pPr algn="r">
              <a:defRPr sz="1200"/>
            </a:lvl1pPr>
          </a:lstStyle>
          <a:p>
            <a:fld id="{24EBC5C1-8C4C-444C-AC4F-6A046F7080D3}" type="datetimeFigureOut">
              <a:rPr lang="en-AU" smtClean="0"/>
              <a:pPr/>
              <a:t>12/05/2015</a:t>
            </a:fld>
            <a:endParaRPr lang="en-AU"/>
          </a:p>
        </p:txBody>
      </p:sp>
      <p:sp>
        <p:nvSpPr>
          <p:cNvPr id="4" name="Slide Image Placeholder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31" tIns="45715" rIns="91431" bIns="45715" rtlCol="0" anchor="ctr"/>
          <a:lstStyle/>
          <a:p>
            <a:endParaRPr lang="en-AU"/>
          </a:p>
        </p:txBody>
      </p:sp>
      <p:sp>
        <p:nvSpPr>
          <p:cNvPr id="5" name="Notes Placeholder 4"/>
          <p:cNvSpPr>
            <a:spLocks noGrp="1"/>
          </p:cNvSpPr>
          <p:nvPr>
            <p:ph type="body" sz="quarter" idx="3"/>
          </p:nvPr>
        </p:nvSpPr>
        <p:spPr>
          <a:xfrm>
            <a:off x="680721" y="4721186"/>
            <a:ext cx="5445760" cy="4472702"/>
          </a:xfrm>
          <a:prstGeom prst="rect">
            <a:avLst/>
          </a:prstGeom>
        </p:spPr>
        <p:txBody>
          <a:bodyPr vert="horz" lIns="91431" tIns="45715" rIns="91431" bIns="457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2" y="9440647"/>
            <a:ext cx="2949786" cy="496967"/>
          </a:xfrm>
          <a:prstGeom prst="rect">
            <a:avLst/>
          </a:prstGeom>
        </p:spPr>
        <p:txBody>
          <a:bodyPr vert="horz" lIns="91431" tIns="45715" rIns="91431" bIns="45715" rtlCol="0" anchor="b"/>
          <a:lstStyle>
            <a:lvl1pPr algn="l">
              <a:defRPr sz="1200"/>
            </a:lvl1pPr>
          </a:lstStyle>
          <a:p>
            <a:endParaRPr lang="en-AU"/>
          </a:p>
        </p:txBody>
      </p:sp>
      <p:sp>
        <p:nvSpPr>
          <p:cNvPr id="7" name="Slide Number Placeholder 6"/>
          <p:cNvSpPr>
            <a:spLocks noGrp="1"/>
          </p:cNvSpPr>
          <p:nvPr>
            <p:ph type="sldNum" sz="quarter" idx="5"/>
          </p:nvPr>
        </p:nvSpPr>
        <p:spPr>
          <a:xfrm>
            <a:off x="3855839" y="9440647"/>
            <a:ext cx="2949786" cy="496967"/>
          </a:xfrm>
          <a:prstGeom prst="rect">
            <a:avLst/>
          </a:prstGeom>
        </p:spPr>
        <p:txBody>
          <a:bodyPr vert="horz" lIns="91431" tIns="45715" rIns="91431" bIns="45715" rtlCol="0" anchor="b"/>
          <a:lstStyle>
            <a:lvl1pPr algn="r">
              <a:defRPr sz="1200"/>
            </a:lvl1pPr>
          </a:lstStyle>
          <a:p>
            <a:fld id="{25D38E78-17B0-4EE1-845C-1D08B15DB6C1}" type="slidenum">
              <a:rPr lang="en-AU" smtClean="0"/>
              <a:pPr/>
              <a:t>‹#›</a:t>
            </a:fld>
            <a:endParaRPr lang="en-AU"/>
          </a:p>
        </p:txBody>
      </p:sp>
    </p:spTree>
    <p:extLst>
      <p:ext uri="{BB962C8B-B14F-4D97-AF65-F5344CB8AC3E}">
        <p14:creationId xmlns:p14="http://schemas.microsoft.com/office/powerpoint/2010/main" val="2305142407"/>
      </p:ext>
    </p:extLst>
  </p:cSld>
  <p:clrMap bg1="lt1" tx1="dk1" bg2="lt2" tx2="dk2" accent1="accent1" accent2="accent2" accent3="accent3" accent4="accent4" accent5="accent5" accent6="accent6" hlink="hlink" folHlink="folHlink"/>
  <p:notesStyle>
    <a:lvl1pPr marL="0" algn="l" defTabSz="914296" rtl="0" eaLnBrk="1" latinLnBrk="0" hangingPunct="1">
      <a:defRPr sz="1200" kern="1200">
        <a:solidFill>
          <a:schemeClr val="tx1"/>
        </a:solidFill>
        <a:latin typeface="+mn-lt"/>
        <a:ea typeface="+mn-ea"/>
        <a:cs typeface="+mn-cs"/>
      </a:defRPr>
    </a:lvl1pPr>
    <a:lvl2pPr marL="457148" algn="l" defTabSz="914296" rtl="0" eaLnBrk="1" latinLnBrk="0" hangingPunct="1">
      <a:defRPr sz="1200" kern="1200">
        <a:solidFill>
          <a:schemeClr val="tx1"/>
        </a:solidFill>
        <a:latin typeface="+mn-lt"/>
        <a:ea typeface="+mn-ea"/>
        <a:cs typeface="+mn-cs"/>
      </a:defRPr>
    </a:lvl2pPr>
    <a:lvl3pPr marL="914296" algn="l" defTabSz="914296" rtl="0" eaLnBrk="1" latinLnBrk="0" hangingPunct="1">
      <a:defRPr sz="1200" kern="1200">
        <a:solidFill>
          <a:schemeClr val="tx1"/>
        </a:solidFill>
        <a:latin typeface="+mn-lt"/>
        <a:ea typeface="+mn-ea"/>
        <a:cs typeface="+mn-cs"/>
      </a:defRPr>
    </a:lvl3pPr>
    <a:lvl4pPr marL="1371445" algn="l" defTabSz="914296" rtl="0" eaLnBrk="1" latinLnBrk="0" hangingPunct="1">
      <a:defRPr sz="1200" kern="1200">
        <a:solidFill>
          <a:schemeClr val="tx1"/>
        </a:solidFill>
        <a:latin typeface="+mn-lt"/>
        <a:ea typeface="+mn-ea"/>
        <a:cs typeface="+mn-cs"/>
      </a:defRPr>
    </a:lvl4pPr>
    <a:lvl5pPr marL="1828592" algn="l" defTabSz="914296" rtl="0" eaLnBrk="1" latinLnBrk="0" hangingPunct="1">
      <a:defRPr sz="1200" kern="1200">
        <a:solidFill>
          <a:schemeClr val="tx1"/>
        </a:solidFill>
        <a:latin typeface="+mn-lt"/>
        <a:ea typeface="+mn-ea"/>
        <a:cs typeface="+mn-cs"/>
      </a:defRPr>
    </a:lvl5pPr>
    <a:lvl6pPr marL="2285740" algn="l" defTabSz="914296" rtl="0" eaLnBrk="1" latinLnBrk="0" hangingPunct="1">
      <a:defRPr sz="1200" kern="1200">
        <a:solidFill>
          <a:schemeClr val="tx1"/>
        </a:solidFill>
        <a:latin typeface="+mn-lt"/>
        <a:ea typeface="+mn-ea"/>
        <a:cs typeface="+mn-cs"/>
      </a:defRPr>
    </a:lvl6pPr>
    <a:lvl7pPr marL="2742888" algn="l" defTabSz="914296" rtl="0" eaLnBrk="1" latinLnBrk="0" hangingPunct="1">
      <a:defRPr sz="1200" kern="1200">
        <a:solidFill>
          <a:schemeClr val="tx1"/>
        </a:solidFill>
        <a:latin typeface="+mn-lt"/>
        <a:ea typeface="+mn-ea"/>
        <a:cs typeface="+mn-cs"/>
      </a:defRPr>
    </a:lvl7pPr>
    <a:lvl8pPr marL="3200036" algn="l" defTabSz="914296" rtl="0" eaLnBrk="1" latinLnBrk="0" hangingPunct="1">
      <a:defRPr sz="1200" kern="1200">
        <a:solidFill>
          <a:schemeClr val="tx1"/>
        </a:solidFill>
        <a:latin typeface="+mn-lt"/>
        <a:ea typeface="+mn-ea"/>
        <a:cs typeface="+mn-cs"/>
      </a:defRPr>
    </a:lvl8pPr>
    <a:lvl9pPr marL="3657184" algn="l" defTabSz="91429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25D38E78-17B0-4EE1-845C-1D08B15DB6C1}" type="slidenum">
              <a:rPr lang="en-AU" smtClean="0"/>
              <a:pPr/>
              <a:t>13</a:t>
            </a:fld>
            <a:endParaRPr lang="en-AU"/>
          </a:p>
        </p:txBody>
      </p:sp>
    </p:spTree>
    <p:extLst>
      <p:ext uri="{BB962C8B-B14F-4D97-AF65-F5344CB8AC3E}">
        <p14:creationId xmlns:p14="http://schemas.microsoft.com/office/powerpoint/2010/main" val="22355735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2.jpeg"/><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3.vml"/><Relationship Id="rId6" Type="http://schemas.openxmlformats.org/officeDocument/2006/relationships/image" Target="../media/image2.jpeg"/><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vmlDrawing" Target="../drawings/vmlDrawing4.vml"/><Relationship Id="rId6" Type="http://schemas.openxmlformats.org/officeDocument/2006/relationships/image" Target="../media/image2.jpeg"/><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vmlDrawing" Target="../drawings/vmlDrawing5.vml"/><Relationship Id="rId6" Type="http://schemas.openxmlformats.org/officeDocument/2006/relationships/image" Target="../media/image2.jpeg"/><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vmlDrawing" Target="../drawings/vmlDrawing6.vml"/><Relationship Id="rId6" Type="http://schemas.openxmlformats.org/officeDocument/2006/relationships/image" Target="../media/image2.jpeg"/><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vmlDrawing" Target="../drawings/vmlDrawing7.vml"/><Relationship Id="rId6" Type="http://schemas.openxmlformats.org/officeDocument/2006/relationships/image" Target="../media/image2.jpeg"/><Relationship Id="rId5" Type="http://schemas.openxmlformats.org/officeDocument/2006/relationships/image" Target="../media/image1.emf"/><Relationship Id="rId4" Type="http://schemas.openxmlformats.org/officeDocument/2006/relationships/oleObject" Target="../embeddings/oleObject7.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aphicFrame>
        <p:nvGraphicFramePr>
          <p:cNvPr id="14" name="Object 13" hidden="1"/>
          <p:cNvGraphicFramePr>
            <a:graphicFrameLocks noChangeAspect="1"/>
          </p:cNvGraphicFramePr>
          <p:nvPr userDrawn="1">
            <p:custDataLst>
              <p:tags r:id="rId2"/>
            </p:custDataLst>
            <p:extLst>
              <p:ext uri="{D42A27DB-BD31-4B8C-83A1-F6EECF244321}">
                <p14:modId xmlns:p14="http://schemas.microsoft.com/office/powerpoint/2010/main" val="2673211385"/>
              </p:ext>
            </p:extLst>
          </p:nvPr>
        </p:nvGraphicFramePr>
        <p:xfrm>
          <a:off x="1724" y="1593"/>
          <a:ext cx="1719" cy="1587"/>
        </p:xfrm>
        <a:graphic>
          <a:graphicData uri="http://schemas.openxmlformats.org/presentationml/2006/ole">
            <mc:AlternateContent xmlns:mc="http://schemas.openxmlformats.org/markup-compatibility/2006">
              <mc:Choice xmlns:v="urn:schemas-microsoft-com:vml" Requires="v">
                <p:oleObj spid="_x0000_s1686" name="think-cell Slide" r:id="rId4" imgW="360" imgH="360" progId="">
                  <p:embed/>
                </p:oleObj>
              </mc:Choice>
              <mc:Fallback>
                <p:oleObj name="think-cell Slide" r:id="rId4" imgW="360" imgH="360" progId="">
                  <p:embed/>
                  <p:pic>
                    <p:nvPicPr>
                      <p:cNvPr id="0" name="Picture 23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24" y="1593"/>
                        <a:ext cx="1719"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4" name="Rectangle 33"/>
          <p:cNvSpPr/>
          <p:nvPr userDrawn="1"/>
        </p:nvSpPr>
        <p:spPr>
          <a:xfrm>
            <a:off x="-1" y="4656666"/>
            <a:ext cx="9928169" cy="1707983"/>
          </a:xfrm>
          <a:prstGeom prst="rect">
            <a:avLst/>
          </a:prstGeom>
          <a:gradFill>
            <a:gsLst>
              <a:gs pos="0">
                <a:schemeClr val="tx2"/>
              </a:gs>
              <a:gs pos="100000">
                <a:schemeClr val="accent1"/>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lIns="91429" tIns="45715" rIns="91429" bIns="45715" rtlCol="0" anchor="ctr"/>
          <a:lstStyle/>
          <a:p>
            <a:pPr algn="ctr"/>
            <a:endParaRPr lang="en-US" dirty="0">
              <a:gradFill flip="none" rotWithShape="1">
                <a:gsLst>
                  <a:gs pos="0">
                    <a:schemeClr val="accent1"/>
                  </a:gs>
                  <a:gs pos="100000">
                    <a:schemeClr val="accent2"/>
                  </a:gs>
                </a:gsLst>
                <a:lin ang="10800000" scaled="0"/>
                <a:tileRect/>
              </a:gradFill>
            </a:endParaRPr>
          </a:p>
        </p:txBody>
      </p:sp>
      <p:pic>
        <p:nvPicPr>
          <p:cNvPr id="6" name="Picture 2" descr="AFL VICTORIASmall"/>
          <p:cNvPicPr>
            <a:picLocks noChangeAspect="1" noChangeArrowheads="1"/>
          </p:cNvPicPr>
          <p:nvPr userDrawn="1"/>
        </p:nvPicPr>
        <p:blipFill>
          <a:blip r:embed="rId6" cstate="print"/>
          <a:srcRect/>
          <a:stretch>
            <a:fillRect/>
          </a:stretch>
        </p:blipFill>
        <p:spPr bwMode="auto">
          <a:xfrm>
            <a:off x="8453042" y="4943895"/>
            <a:ext cx="1193206" cy="1177505"/>
          </a:xfrm>
          <a:prstGeom prst="rect">
            <a:avLst/>
          </a:prstGeom>
          <a:noFill/>
          <a:ln w="9525">
            <a:noFill/>
            <a:miter lim="800000"/>
            <a:headEnd/>
            <a:tailEnd/>
          </a:ln>
        </p:spPr>
      </p:pic>
    </p:spTree>
    <p:extLst>
      <p:ext uri="{BB962C8B-B14F-4D97-AF65-F5344CB8AC3E}">
        <p14:creationId xmlns:p14="http://schemas.microsoft.com/office/powerpoint/2010/main" val="185428087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graphicFrame>
        <p:nvGraphicFramePr>
          <p:cNvPr id="14" name="Object 13" hidden="1"/>
          <p:cNvGraphicFramePr>
            <a:graphicFrameLocks noChangeAspect="1"/>
          </p:cNvGraphicFramePr>
          <p:nvPr userDrawn="1">
            <p:custDataLst>
              <p:tags r:id="rId2"/>
            </p:custDataLst>
            <p:extLst>
              <p:ext uri="{D42A27DB-BD31-4B8C-83A1-F6EECF244321}">
                <p14:modId xmlns:p14="http://schemas.microsoft.com/office/powerpoint/2010/main" val="3908116112"/>
              </p:ext>
            </p:extLst>
          </p:nvPr>
        </p:nvGraphicFramePr>
        <p:xfrm>
          <a:off x="1724" y="1593"/>
          <a:ext cx="1719" cy="1587"/>
        </p:xfrm>
        <a:graphic>
          <a:graphicData uri="http://schemas.openxmlformats.org/presentationml/2006/ole">
            <mc:AlternateContent xmlns:mc="http://schemas.openxmlformats.org/markup-compatibility/2006">
              <mc:Choice xmlns:v="urn:schemas-microsoft-com:vml" Requires="v">
                <p:oleObj spid="_x0000_s60843" name="think-cell Slide" r:id="rId4" imgW="360" imgH="360" progId="">
                  <p:embed/>
                </p:oleObj>
              </mc:Choice>
              <mc:Fallback>
                <p:oleObj name="think-cell Slide" r:id="rId4" imgW="360" imgH="360" progId="">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24" y="1593"/>
                        <a:ext cx="1719"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4" name="Rectangle 33"/>
          <p:cNvSpPr/>
          <p:nvPr userDrawn="1"/>
        </p:nvSpPr>
        <p:spPr>
          <a:xfrm>
            <a:off x="-1" y="4656666"/>
            <a:ext cx="9928169" cy="1707983"/>
          </a:xfrm>
          <a:prstGeom prst="rect">
            <a:avLst/>
          </a:prstGeom>
          <a:gradFill>
            <a:gsLst>
              <a:gs pos="0">
                <a:schemeClr val="tx2"/>
              </a:gs>
              <a:gs pos="100000">
                <a:schemeClr val="accent1"/>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lIns="91429" tIns="45715" rIns="91429" bIns="45715" rtlCol="0" anchor="ctr"/>
          <a:lstStyle/>
          <a:p>
            <a:pPr algn="ctr"/>
            <a:endParaRPr lang="en-US" dirty="0">
              <a:gradFill flip="none" rotWithShape="1">
                <a:gsLst>
                  <a:gs pos="0">
                    <a:schemeClr val="accent1"/>
                  </a:gs>
                  <a:gs pos="100000">
                    <a:schemeClr val="accent2"/>
                  </a:gs>
                </a:gsLst>
                <a:lin ang="10800000" scaled="0"/>
                <a:tileRect/>
              </a:gradFill>
            </a:endParaRPr>
          </a:p>
        </p:txBody>
      </p:sp>
      <p:pic>
        <p:nvPicPr>
          <p:cNvPr id="5" name="Picture 2" descr="AFL VICTORIASmall"/>
          <p:cNvPicPr>
            <a:picLocks noChangeAspect="1" noChangeArrowheads="1"/>
          </p:cNvPicPr>
          <p:nvPr userDrawn="1"/>
        </p:nvPicPr>
        <p:blipFill>
          <a:blip r:embed="rId6" cstate="print"/>
          <a:srcRect/>
          <a:stretch>
            <a:fillRect/>
          </a:stretch>
        </p:blipFill>
        <p:spPr bwMode="auto">
          <a:xfrm>
            <a:off x="8453042" y="4943895"/>
            <a:ext cx="1193206" cy="1177505"/>
          </a:xfrm>
          <a:prstGeom prst="rect">
            <a:avLst/>
          </a:prstGeom>
          <a:noFill/>
          <a:ln w="9525">
            <a:noFill/>
            <a:miter lim="800000"/>
            <a:headEnd/>
            <a:tailEnd/>
          </a:ln>
        </p:spPr>
      </p:pic>
    </p:spTree>
    <p:extLst>
      <p:ext uri="{BB962C8B-B14F-4D97-AF65-F5344CB8AC3E}">
        <p14:creationId xmlns:p14="http://schemas.microsoft.com/office/powerpoint/2010/main" val="285806776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Agenda">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1049958392"/>
              </p:ext>
            </p:extLst>
          </p:nvPr>
        </p:nvGraphicFramePr>
        <p:xfrm>
          <a:off x="1591" y="1592"/>
          <a:ext cx="1587" cy="1587"/>
        </p:xfrm>
        <a:graphic>
          <a:graphicData uri="http://schemas.openxmlformats.org/presentationml/2006/ole">
            <mc:AlternateContent xmlns:mc="http://schemas.openxmlformats.org/markup-compatibility/2006">
              <mc:Choice xmlns:v="urn:schemas-microsoft-com:vml" Requires="v">
                <p:oleObj spid="_x0000_s7810" name="think-cell Slide" r:id="rId4" imgW="360" imgH="360" progId="">
                  <p:embed/>
                </p:oleObj>
              </mc:Choice>
              <mc:Fallback>
                <p:oleObj name="think-cell Slide" r:id="rId4" imgW="360" imgH="360" progId="">
                  <p:embed/>
                  <p:pic>
                    <p:nvPicPr>
                      <p:cNvPr id="0" name="Picture 21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91" y="1592"/>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Content Placeholder 2"/>
          <p:cNvSpPr>
            <a:spLocks noGrp="1"/>
          </p:cNvSpPr>
          <p:nvPr>
            <p:ph idx="1" hasCustomPrompt="1"/>
          </p:nvPr>
        </p:nvSpPr>
        <p:spPr>
          <a:xfrm>
            <a:off x="395110" y="1235076"/>
            <a:ext cx="9123267" cy="4530725"/>
          </a:xfrm>
          <a:prstGeom prst="rect">
            <a:avLst/>
          </a:prstGeom>
        </p:spPr>
        <p:txBody>
          <a:bodyPr lIns="0" tIns="0" rIns="0" bIns="0">
            <a:noAutofit/>
          </a:bodyPr>
          <a:lstStyle>
            <a:lvl1pPr marL="359959" indent="-359959">
              <a:spcBef>
                <a:spcPts val="1800"/>
              </a:spcBef>
              <a:buClr>
                <a:schemeClr val="tx2"/>
              </a:buClr>
              <a:buSzPct val="100000"/>
              <a:buFont typeface="+mj-lt"/>
              <a:buAutoNum type="arabicPeriod"/>
              <a:defRPr sz="1400" baseline="0">
                <a:solidFill>
                  <a:schemeClr val="tx1"/>
                </a:solidFill>
              </a:defRPr>
            </a:lvl1pPr>
            <a:lvl2pPr marL="359959" indent="-179980">
              <a:spcBef>
                <a:spcPts val="600"/>
              </a:spcBef>
              <a:buClr>
                <a:schemeClr val="tx2"/>
              </a:buClr>
              <a:buFont typeface="Lucida Grande"/>
              <a:buChar char="»"/>
              <a:defRPr sz="1500">
                <a:solidFill>
                  <a:schemeClr val="tx1"/>
                </a:solidFill>
              </a:defRPr>
            </a:lvl2pPr>
            <a:lvl3pPr marL="539939" indent="-179980">
              <a:spcBef>
                <a:spcPts val="400"/>
              </a:spcBef>
              <a:buClr>
                <a:schemeClr val="tx2"/>
              </a:buClr>
              <a:defRPr sz="1200">
                <a:solidFill>
                  <a:schemeClr val="tx1"/>
                </a:solidFill>
              </a:defRPr>
            </a:lvl3pPr>
            <a:lvl4pPr marL="719918" indent="-179980">
              <a:spcBef>
                <a:spcPts val="400"/>
              </a:spcBef>
              <a:buClr>
                <a:schemeClr val="tx2"/>
              </a:buClr>
              <a:buFont typeface="Arial"/>
              <a:buChar char="∙"/>
              <a:defRPr sz="1200">
                <a:solidFill>
                  <a:schemeClr val="tx1"/>
                </a:solidFill>
              </a:defRPr>
            </a:lvl4pPr>
            <a:lvl5pPr>
              <a:defRPr>
                <a:solidFill>
                  <a:schemeClr val="tx1"/>
                </a:solidFill>
              </a:defRPr>
            </a:lvl5pPr>
          </a:lstStyle>
          <a:p>
            <a:pPr lvl="0"/>
            <a:r>
              <a:rPr lang="en-AU" dirty="0" smtClean="0"/>
              <a:t>Topic A</a:t>
            </a:r>
          </a:p>
          <a:p>
            <a:pPr lvl="0"/>
            <a:r>
              <a:rPr lang="en-AU" dirty="0" smtClean="0"/>
              <a:t>Topic B</a:t>
            </a:r>
          </a:p>
          <a:p>
            <a:pPr lvl="0"/>
            <a:r>
              <a:rPr lang="en-AU" dirty="0" smtClean="0"/>
              <a:t>Topic C</a:t>
            </a:r>
          </a:p>
          <a:p>
            <a:pPr lvl="0"/>
            <a:r>
              <a:rPr lang="en-AU" dirty="0" smtClean="0"/>
              <a:t>Topic D</a:t>
            </a:r>
          </a:p>
          <a:p>
            <a:pPr lvl="0"/>
            <a:r>
              <a:rPr lang="en-AU" dirty="0" smtClean="0"/>
              <a:t>Topic E</a:t>
            </a:r>
          </a:p>
        </p:txBody>
      </p:sp>
      <p:sp>
        <p:nvSpPr>
          <p:cNvPr id="14" name="Rectangle 16"/>
          <p:cNvSpPr>
            <a:spLocks noChangeArrowheads="1"/>
          </p:cNvSpPr>
          <p:nvPr userDrawn="1"/>
        </p:nvSpPr>
        <p:spPr bwMode="auto">
          <a:xfrm>
            <a:off x="4742140" y="6375556"/>
            <a:ext cx="421720" cy="337457"/>
          </a:xfrm>
          <a:prstGeom prst="rect">
            <a:avLst/>
          </a:prstGeom>
          <a:noFill/>
          <a:ln w="9525">
            <a:noFill/>
            <a:miter lim="800000"/>
            <a:headEnd/>
            <a:tailEnd/>
          </a:ln>
          <a:effectLst/>
        </p:spPr>
        <p:txBody>
          <a:bodyPr wrap="square" lIns="0" tIns="0" rIns="0" bIns="0" anchor="ctr" anchorCtr="0">
            <a:noAutofit/>
          </a:bodyPr>
          <a:lstStyle/>
          <a:p>
            <a:pPr algn="ctr" defTabSz="761913" eaLnBrk="0" hangingPunct="0">
              <a:defRPr/>
            </a:pPr>
            <a:fld id="{F507E543-C197-40BD-A27B-C9FE11555896}" type="slidenum">
              <a:rPr kumimoji="0" lang="en-US" sz="800" smtClean="0">
                <a:solidFill>
                  <a:srgbClr val="B3B3B3"/>
                </a:solidFill>
                <a:latin typeface="Calibri"/>
                <a:cs typeface="Calibri"/>
              </a:rPr>
              <a:pPr algn="ctr" defTabSz="761913" eaLnBrk="0" hangingPunct="0">
                <a:defRPr/>
              </a:pPr>
              <a:t>‹#›</a:t>
            </a:fld>
            <a:endParaRPr kumimoji="0" lang="en-US" sz="800" dirty="0">
              <a:solidFill>
                <a:srgbClr val="B3B3B3"/>
              </a:solidFill>
              <a:latin typeface="Calibri"/>
              <a:cs typeface="Calibri"/>
            </a:endParaRPr>
          </a:p>
        </p:txBody>
      </p:sp>
      <p:sp>
        <p:nvSpPr>
          <p:cNvPr id="16" name="Rectangle 15"/>
          <p:cNvSpPr/>
          <p:nvPr userDrawn="1"/>
        </p:nvSpPr>
        <p:spPr>
          <a:xfrm>
            <a:off x="0" y="2"/>
            <a:ext cx="9906000" cy="775855"/>
          </a:xfrm>
          <a:prstGeom prst="rect">
            <a:avLst/>
          </a:prstGeom>
          <a:gradFill>
            <a:gsLst>
              <a:gs pos="0">
                <a:schemeClr val="tx2"/>
              </a:gs>
              <a:gs pos="100000">
                <a:schemeClr val="accent1"/>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lIns="91429" tIns="45715" rIns="91429" bIns="45715" rtlCol="0" anchor="ctr"/>
          <a:lstStyle/>
          <a:p>
            <a:pPr algn="ctr"/>
            <a:endParaRPr lang="en-US" dirty="0">
              <a:gradFill flip="none" rotWithShape="1">
                <a:gsLst>
                  <a:gs pos="0">
                    <a:schemeClr val="accent1"/>
                  </a:gs>
                  <a:gs pos="100000">
                    <a:schemeClr val="accent2"/>
                  </a:gs>
                </a:gsLst>
                <a:lin ang="10800000" scaled="0"/>
                <a:tileRect/>
              </a:gradFill>
            </a:endParaRPr>
          </a:p>
        </p:txBody>
      </p:sp>
      <p:sp>
        <p:nvSpPr>
          <p:cNvPr id="12" name="Title 1"/>
          <p:cNvSpPr>
            <a:spLocks noGrp="1"/>
          </p:cNvSpPr>
          <p:nvPr>
            <p:ph type="title" hasCustomPrompt="1"/>
          </p:nvPr>
        </p:nvSpPr>
        <p:spPr>
          <a:xfrm>
            <a:off x="395110" y="124163"/>
            <a:ext cx="9123267" cy="527531"/>
          </a:xfrm>
          <a:prstGeom prst="rect">
            <a:avLst/>
          </a:prstGeom>
          <a:ln>
            <a:noFill/>
          </a:ln>
        </p:spPr>
        <p:txBody>
          <a:bodyPr lIns="0" tIns="0" rIns="0" bIns="0" anchor="b" anchorCtr="0">
            <a:noAutofit/>
          </a:bodyPr>
          <a:lstStyle>
            <a:lvl1pPr algn="l">
              <a:defRPr sz="1800" b="1" i="0">
                <a:ln>
                  <a:noFill/>
                </a:ln>
                <a:solidFill>
                  <a:schemeClr val="bg1"/>
                </a:solidFill>
              </a:defRPr>
            </a:lvl1pPr>
          </a:lstStyle>
          <a:p>
            <a:r>
              <a:rPr lang="en-US" dirty="0" smtClean="0"/>
              <a:t>Click to add title</a:t>
            </a:r>
            <a:endParaRPr lang="en-US" dirty="0"/>
          </a:p>
        </p:txBody>
      </p:sp>
      <p:sp>
        <p:nvSpPr>
          <p:cNvPr id="13" name="Text Placeholder 10"/>
          <p:cNvSpPr>
            <a:spLocks noGrp="1"/>
          </p:cNvSpPr>
          <p:nvPr>
            <p:ph type="body" sz="quarter" idx="13" hasCustomPrompt="1"/>
          </p:nvPr>
        </p:nvSpPr>
        <p:spPr>
          <a:xfrm>
            <a:off x="387630" y="5924853"/>
            <a:ext cx="9130747" cy="255819"/>
          </a:xfrm>
          <a:prstGeom prst="rect">
            <a:avLst/>
          </a:prstGeom>
        </p:spPr>
        <p:txBody>
          <a:bodyPr lIns="0" tIns="0" rIns="0" bIns="0" anchor="b" anchorCtr="0">
            <a:noAutofit/>
          </a:bodyPr>
          <a:lstStyle>
            <a:lvl1pPr marL="0" indent="0">
              <a:buFontTx/>
              <a:buNone/>
              <a:defRPr sz="800" b="0" baseline="0">
                <a:solidFill>
                  <a:schemeClr val="tx1"/>
                </a:solidFill>
              </a:defRPr>
            </a:lvl1pPr>
          </a:lstStyle>
          <a:p>
            <a:pPr lvl="0"/>
            <a:r>
              <a:rPr lang="en-AU" dirty="0" smtClean="0"/>
              <a:t>NOTES:  1. Insert footnotes / sources here</a:t>
            </a:r>
          </a:p>
        </p:txBody>
      </p:sp>
      <p:pic>
        <p:nvPicPr>
          <p:cNvPr id="11" name="Picture 2" descr="AFL VICTORIASmall"/>
          <p:cNvPicPr>
            <a:picLocks noChangeAspect="1" noChangeArrowheads="1"/>
          </p:cNvPicPr>
          <p:nvPr userDrawn="1"/>
        </p:nvPicPr>
        <p:blipFill>
          <a:blip r:embed="rId6" cstate="print"/>
          <a:srcRect/>
          <a:stretch>
            <a:fillRect/>
          </a:stretch>
        </p:blipFill>
        <p:spPr bwMode="auto">
          <a:xfrm>
            <a:off x="344310" y="6231472"/>
            <a:ext cx="575478" cy="567905"/>
          </a:xfrm>
          <a:prstGeom prst="rect">
            <a:avLst/>
          </a:prstGeom>
          <a:noFill/>
          <a:ln w="9525">
            <a:noFill/>
            <a:miter lim="800000"/>
            <a:headEnd/>
            <a:tailEnd/>
          </a:ln>
        </p:spPr>
      </p:pic>
    </p:spTree>
    <p:extLst>
      <p:ext uri="{BB962C8B-B14F-4D97-AF65-F5344CB8AC3E}">
        <p14:creationId xmlns:p14="http://schemas.microsoft.com/office/powerpoint/2010/main" val="437810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ingle Slide">
    <p:spTree>
      <p:nvGrpSpPr>
        <p:cNvPr id="1" name=""/>
        <p:cNvGrpSpPr/>
        <p:nvPr/>
      </p:nvGrpSpPr>
      <p:grpSpPr>
        <a:xfrm>
          <a:off x="0" y="0"/>
          <a:ext cx="0" cy="0"/>
          <a:chOff x="0" y="0"/>
          <a:chExt cx="0" cy="0"/>
        </a:xfrm>
      </p:grpSpPr>
      <p:sp>
        <p:nvSpPr>
          <p:cNvPr id="15" name="Rectangle 14"/>
          <p:cNvSpPr/>
          <p:nvPr userDrawn="1"/>
        </p:nvSpPr>
        <p:spPr>
          <a:xfrm>
            <a:off x="0" y="2"/>
            <a:ext cx="9906000" cy="775855"/>
          </a:xfrm>
          <a:prstGeom prst="rect">
            <a:avLst/>
          </a:prstGeom>
          <a:gradFill>
            <a:gsLst>
              <a:gs pos="0">
                <a:schemeClr val="tx2"/>
              </a:gs>
              <a:gs pos="100000">
                <a:schemeClr val="accent1"/>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lIns="91429" tIns="45715" rIns="91429" bIns="45715" rtlCol="0" anchor="ctr"/>
          <a:lstStyle/>
          <a:p>
            <a:pPr algn="ctr"/>
            <a:endParaRPr lang="en-US" dirty="0">
              <a:gradFill flip="none" rotWithShape="1">
                <a:gsLst>
                  <a:gs pos="0">
                    <a:schemeClr val="accent1"/>
                  </a:gs>
                  <a:gs pos="100000">
                    <a:schemeClr val="accent2"/>
                  </a:gs>
                </a:gsLst>
                <a:lin ang="10800000" scaled="0"/>
                <a:tileRect/>
              </a:gradFill>
            </a:endParaRPr>
          </a:p>
        </p:txBody>
      </p:sp>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3252684521"/>
              </p:ext>
            </p:extLst>
          </p:nvPr>
        </p:nvGraphicFramePr>
        <p:xfrm>
          <a:off x="1591" y="1592"/>
          <a:ext cx="1587" cy="1587"/>
        </p:xfrm>
        <a:graphic>
          <a:graphicData uri="http://schemas.openxmlformats.org/presentationml/2006/ole">
            <mc:AlternateContent xmlns:mc="http://schemas.openxmlformats.org/markup-compatibility/2006">
              <mc:Choice xmlns:v="urn:schemas-microsoft-com:vml" Requires="v">
                <p:oleObj spid="_x0000_s5763" name="think-cell Slide" r:id="rId4" imgW="360" imgH="360" progId="">
                  <p:embed/>
                </p:oleObj>
              </mc:Choice>
              <mc:Fallback>
                <p:oleObj name="think-cell Slide" r:id="rId4" imgW="360" imgH="360" progId="">
                  <p:embed/>
                  <p:pic>
                    <p:nvPicPr>
                      <p:cNvPr id="0" name="Picture 21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91" y="1592"/>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Title 1"/>
          <p:cNvSpPr>
            <a:spLocks noGrp="1"/>
          </p:cNvSpPr>
          <p:nvPr>
            <p:ph type="title" hasCustomPrompt="1"/>
          </p:nvPr>
        </p:nvSpPr>
        <p:spPr>
          <a:xfrm>
            <a:off x="395110" y="124163"/>
            <a:ext cx="9123267" cy="527531"/>
          </a:xfrm>
          <a:prstGeom prst="rect">
            <a:avLst/>
          </a:prstGeom>
          <a:ln>
            <a:noFill/>
          </a:ln>
        </p:spPr>
        <p:txBody>
          <a:bodyPr lIns="0" tIns="0" rIns="0" bIns="0" anchor="b" anchorCtr="0">
            <a:noAutofit/>
          </a:bodyPr>
          <a:lstStyle>
            <a:lvl1pPr algn="l">
              <a:defRPr sz="1800" b="1" i="0">
                <a:ln>
                  <a:noFill/>
                </a:ln>
                <a:solidFill>
                  <a:schemeClr val="bg1"/>
                </a:solidFill>
              </a:defRPr>
            </a:lvl1pPr>
          </a:lstStyle>
          <a:p>
            <a:r>
              <a:rPr lang="en-US" dirty="0" smtClean="0"/>
              <a:t>Click to add title</a:t>
            </a:r>
            <a:endParaRPr lang="en-US" dirty="0"/>
          </a:p>
        </p:txBody>
      </p:sp>
      <p:sp>
        <p:nvSpPr>
          <p:cNvPr id="16" name="Rectangle 16"/>
          <p:cNvSpPr>
            <a:spLocks noChangeArrowheads="1"/>
          </p:cNvSpPr>
          <p:nvPr userDrawn="1"/>
        </p:nvSpPr>
        <p:spPr bwMode="auto">
          <a:xfrm>
            <a:off x="4742140" y="6375555"/>
            <a:ext cx="421720" cy="337457"/>
          </a:xfrm>
          <a:prstGeom prst="rect">
            <a:avLst/>
          </a:prstGeom>
          <a:noFill/>
          <a:ln w="9525">
            <a:noFill/>
            <a:miter lim="800000"/>
            <a:headEnd/>
            <a:tailEnd/>
          </a:ln>
          <a:effectLst/>
        </p:spPr>
        <p:txBody>
          <a:bodyPr wrap="square" lIns="0" tIns="0" rIns="0" bIns="0" anchor="ctr" anchorCtr="0">
            <a:noAutofit/>
          </a:bodyPr>
          <a:lstStyle/>
          <a:p>
            <a:pPr algn="ctr" defTabSz="761913" eaLnBrk="0" hangingPunct="0">
              <a:defRPr/>
            </a:pPr>
            <a:fld id="{F507E543-C197-40BD-A27B-C9FE11555896}" type="slidenum">
              <a:rPr kumimoji="0" lang="en-US" sz="800" smtClean="0">
                <a:solidFill>
                  <a:srgbClr val="B3B3B3"/>
                </a:solidFill>
                <a:latin typeface="Calibri"/>
                <a:cs typeface="Calibri"/>
              </a:rPr>
              <a:pPr algn="ctr" defTabSz="761913" eaLnBrk="0" hangingPunct="0">
                <a:defRPr/>
              </a:pPr>
              <a:t>‹#›</a:t>
            </a:fld>
            <a:endParaRPr kumimoji="0" lang="en-US" sz="800" dirty="0">
              <a:solidFill>
                <a:srgbClr val="B3B3B3"/>
              </a:solidFill>
              <a:latin typeface="Calibri"/>
              <a:cs typeface="Calibri"/>
            </a:endParaRPr>
          </a:p>
        </p:txBody>
      </p:sp>
      <p:sp>
        <p:nvSpPr>
          <p:cNvPr id="23" name="Text Placeholder 10"/>
          <p:cNvSpPr>
            <a:spLocks noGrp="1"/>
          </p:cNvSpPr>
          <p:nvPr>
            <p:ph type="body" sz="quarter" idx="13" hasCustomPrompt="1"/>
          </p:nvPr>
        </p:nvSpPr>
        <p:spPr>
          <a:xfrm>
            <a:off x="387630" y="5924853"/>
            <a:ext cx="9130747" cy="255819"/>
          </a:xfrm>
          <a:prstGeom prst="rect">
            <a:avLst/>
          </a:prstGeom>
        </p:spPr>
        <p:txBody>
          <a:bodyPr lIns="0" tIns="0" rIns="0" bIns="0" anchor="b" anchorCtr="0">
            <a:noAutofit/>
          </a:bodyPr>
          <a:lstStyle>
            <a:lvl1pPr marL="0" indent="0">
              <a:buFontTx/>
              <a:buNone/>
              <a:defRPr sz="800" b="0" baseline="0">
                <a:solidFill>
                  <a:schemeClr val="tx1"/>
                </a:solidFill>
              </a:defRPr>
            </a:lvl1pPr>
          </a:lstStyle>
          <a:p>
            <a:pPr lvl="0"/>
            <a:r>
              <a:rPr lang="en-AU" dirty="0" smtClean="0"/>
              <a:t>NOTES:  1. Insert footnotes / sources here</a:t>
            </a:r>
          </a:p>
        </p:txBody>
      </p:sp>
      <p:sp>
        <p:nvSpPr>
          <p:cNvPr id="2" name="TextBox 1"/>
          <p:cNvSpPr txBox="1"/>
          <p:nvPr userDrawn="1"/>
        </p:nvSpPr>
        <p:spPr>
          <a:xfrm rot="19297434">
            <a:off x="2587032" y="2216095"/>
            <a:ext cx="4310217" cy="1614959"/>
          </a:xfrm>
          <a:prstGeom prst="rect">
            <a:avLst/>
          </a:prstGeom>
          <a:noFill/>
        </p:spPr>
        <p:txBody>
          <a:bodyPr wrap="square" lIns="0" tIns="0" rIns="0" bIns="0" rtlCol="0">
            <a:noAutofit/>
          </a:bodyPr>
          <a:lstStyle/>
          <a:p>
            <a:pPr marL="0" indent="0">
              <a:spcBef>
                <a:spcPts val="1200"/>
              </a:spcBef>
              <a:buClr>
                <a:schemeClr val="tx2"/>
              </a:buClr>
              <a:buFont typeface="Arial"/>
              <a:buNone/>
            </a:pPr>
            <a:r>
              <a:rPr lang="en-AU" sz="10800" dirty="0" smtClean="0">
                <a:solidFill>
                  <a:schemeClr val="bg1">
                    <a:lumMod val="85000"/>
                  </a:schemeClr>
                </a:solidFill>
              </a:rPr>
              <a:t>DRAFT</a:t>
            </a:r>
          </a:p>
        </p:txBody>
      </p:sp>
      <p:sp>
        <p:nvSpPr>
          <p:cNvPr id="24" name="Text Placeholder 23"/>
          <p:cNvSpPr>
            <a:spLocks noGrp="1"/>
          </p:cNvSpPr>
          <p:nvPr>
            <p:ph type="body" sz="quarter" idx="15" hasCustomPrompt="1"/>
          </p:nvPr>
        </p:nvSpPr>
        <p:spPr>
          <a:xfrm>
            <a:off x="387630" y="1235075"/>
            <a:ext cx="9130743" cy="4530725"/>
          </a:xfrm>
          <a:prstGeom prst="rect">
            <a:avLst/>
          </a:prstGeom>
        </p:spPr>
        <p:txBody>
          <a:bodyPr vert="horz"/>
          <a:lstStyle>
            <a:lvl1pPr marL="180000" indent="-180000">
              <a:spcBef>
                <a:spcPts val="1200"/>
              </a:spcBef>
              <a:buClr>
                <a:schemeClr val="tx2"/>
              </a:buClr>
              <a:defRPr sz="1200">
                <a:solidFill>
                  <a:schemeClr val="tx1"/>
                </a:solidFill>
              </a:defRPr>
            </a:lvl1pPr>
            <a:lvl2pPr marL="360000" indent="-180000">
              <a:spcBef>
                <a:spcPts val="600"/>
              </a:spcBef>
              <a:buClr>
                <a:schemeClr val="tx2"/>
              </a:buClr>
              <a:buFont typeface="Wingdings" charset="2"/>
              <a:buChar char="§"/>
              <a:defRPr sz="1200"/>
            </a:lvl2pPr>
            <a:lvl3pPr marL="540000" indent="-180000">
              <a:spcBef>
                <a:spcPts val="600"/>
              </a:spcBef>
              <a:buClr>
                <a:schemeClr val="tx2"/>
              </a:buClr>
              <a:buFont typeface="Lucida Grande"/>
              <a:buChar char="-"/>
              <a:defRPr sz="1200">
                <a:solidFill>
                  <a:schemeClr val="tx1"/>
                </a:solidFill>
              </a:defRPr>
            </a:lvl3pPr>
          </a:lstStyle>
          <a:p>
            <a:pPr lvl="0"/>
            <a:r>
              <a:rPr lang="en-AU" dirty="0" smtClean="0"/>
              <a:t>First Level</a:t>
            </a:r>
          </a:p>
          <a:p>
            <a:pPr lvl="1"/>
            <a:r>
              <a:rPr lang="en-AU" dirty="0" smtClean="0"/>
              <a:t>Second Level</a:t>
            </a:r>
          </a:p>
          <a:p>
            <a:pPr lvl="2"/>
            <a:r>
              <a:rPr lang="en-AU" dirty="0" smtClean="0"/>
              <a:t>Third Level</a:t>
            </a:r>
          </a:p>
        </p:txBody>
      </p:sp>
      <p:pic>
        <p:nvPicPr>
          <p:cNvPr id="11" name="Picture 2" descr="AFL VICTORIASmall"/>
          <p:cNvPicPr>
            <a:picLocks noChangeAspect="1" noChangeArrowheads="1"/>
          </p:cNvPicPr>
          <p:nvPr userDrawn="1"/>
        </p:nvPicPr>
        <p:blipFill>
          <a:blip r:embed="rId6" cstate="print"/>
          <a:srcRect/>
          <a:stretch>
            <a:fillRect/>
          </a:stretch>
        </p:blipFill>
        <p:spPr bwMode="auto">
          <a:xfrm>
            <a:off x="344310" y="6231472"/>
            <a:ext cx="575478" cy="567905"/>
          </a:xfrm>
          <a:prstGeom prst="rect">
            <a:avLst/>
          </a:prstGeom>
          <a:noFill/>
          <a:ln w="9525">
            <a:noFill/>
            <a:miter lim="800000"/>
            <a:headEnd/>
            <a:tailEnd/>
          </a:ln>
        </p:spPr>
      </p:pic>
    </p:spTree>
    <p:extLst>
      <p:ext uri="{BB962C8B-B14F-4D97-AF65-F5344CB8AC3E}">
        <p14:creationId xmlns:p14="http://schemas.microsoft.com/office/powerpoint/2010/main" val="82326870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s">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1166029616"/>
              </p:ext>
            </p:extLst>
          </p:nvPr>
        </p:nvGraphicFramePr>
        <p:xfrm>
          <a:off x="1591" y="1592"/>
          <a:ext cx="1587" cy="1587"/>
        </p:xfrm>
        <a:graphic>
          <a:graphicData uri="http://schemas.openxmlformats.org/presentationml/2006/ole">
            <mc:AlternateContent xmlns:mc="http://schemas.openxmlformats.org/markup-compatibility/2006">
              <mc:Choice xmlns:v="urn:schemas-microsoft-com:vml" Requires="v">
                <p:oleObj spid="_x0000_s6786" name="think-cell Slide" r:id="rId4" imgW="360" imgH="360" progId="">
                  <p:embed/>
                </p:oleObj>
              </mc:Choice>
              <mc:Fallback>
                <p:oleObj name="think-cell Slide" r:id="rId4" imgW="360" imgH="360" progId="">
                  <p:embed/>
                  <p:pic>
                    <p:nvPicPr>
                      <p:cNvPr id="0" name="Picture 21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91" y="1592"/>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 name="Rectangle 20"/>
          <p:cNvSpPr/>
          <p:nvPr userDrawn="1"/>
        </p:nvSpPr>
        <p:spPr>
          <a:xfrm>
            <a:off x="0" y="2"/>
            <a:ext cx="9906000" cy="775855"/>
          </a:xfrm>
          <a:prstGeom prst="rect">
            <a:avLst/>
          </a:prstGeom>
          <a:gradFill>
            <a:gsLst>
              <a:gs pos="0">
                <a:schemeClr val="tx2"/>
              </a:gs>
              <a:gs pos="100000">
                <a:schemeClr val="accent1"/>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lIns="91429" tIns="45715" rIns="91429" bIns="45715" rtlCol="0" anchor="ctr"/>
          <a:lstStyle/>
          <a:p>
            <a:pPr algn="ctr"/>
            <a:endParaRPr lang="en-US" dirty="0">
              <a:gradFill flip="none" rotWithShape="1">
                <a:gsLst>
                  <a:gs pos="0">
                    <a:schemeClr val="accent1"/>
                  </a:gs>
                  <a:gs pos="100000">
                    <a:schemeClr val="accent2"/>
                  </a:gs>
                </a:gsLst>
                <a:lin ang="10800000" scaled="0"/>
                <a:tileRect/>
              </a:gradFill>
            </a:endParaRPr>
          </a:p>
        </p:txBody>
      </p:sp>
      <p:sp>
        <p:nvSpPr>
          <p:cNvPr id="12" name="Rectangle 16"/>
          <p:cNvSpPr>
            <a:spLocks noChangeArrowheads="1"/>
          </p:cNvSpPr>
          <p:nvPr userDrawn="1"/>
        </p:nvSpPr>
        <p:spPr bwMode="auto">
          <a:xfrm>
            <a:off x="4742140" y="6346695"/>
            <a:ext cx="421720" cy="337457"/>
          </a:xfrm>
          <a:prstGeom prst="rect">
            <a:avLst/>
          </a:prstGeom>
          <a:noFill/>
          <a:ln w="9525">
            <a:noFill/>
            <a:miter lim="800000"/>
            <a:headEnd/>
            <a:tailEnd/>
          </a:ln>
          <a:effectLst/>
        </p:spPr>
        <p:txBody>
          <a:bodyPr wrap="square" lIns="0" tIns="0" rIns="0" bIns="0" anchor="ctr" anchorCtr="0">
            <a:noAutofit/>
          </a:bodyPr>
          <a:lstStyle/>
          <a:p>
            <a:pPr algn="ctr" defTabSz="761913" eaLnBrk="0" hangingPunct="0">
              <a:defRPr/>
            </a:pPr>
            <a:fld id="{F507E543-C197-40BD-A27B-C9FE11555896}" type="slidenum">
              <a:rPr kumimoji="0" lang="en-US" sz="800" smtClean="0">
                <a:solidFill>
                  <a:srgbClr val="B3B3B3"/>
                </a:solidFill>
                <a:latin typeface="Calibri"/>
                <a:cs typeface="Calibri"/>
              </a:rPr>
              <a:pPr algn="ctr" defTabSz="761913" eaLnBrk="0" hangingPunct="0">
                <a:defRPr/>
              </a:pPr>
              <a:t>‹#›</a:t>
            </a:fld>
            <a:endParaRPr kumimoji="0" lang="en-US" sz="800" dirty="0">
              <a:solidFill>
                <a:srgbClr val="B3B3B3"/>
              </a:solidFill>
              <a:latin typeface="Calibri"/>
              <a:cs typeface="Calibri"/>
            </a:endParaRPr>
          </a:p>
        </p:txBody>
      </p:sp>
      <p:sp>
        <p:nvSpPr>
          <p:cNvPr id="23" name="Title 1"/>
          <p:cNvSpPr>
            <a:spLocks noGrp="1"/>
          </p:cNvSpPr>
          <p:nvPr>
            <p:ph type="title" hasCustomPrompt="1"/>
          </p:nvPr>
        </p:nvSpPr>
        <p:spPr>
          <a:xfrm>
            <a:off x="395110" y="124163"/>
            <a:ext cx="9123267" cy="527531"/>
          </a:xfrm>
          <a:prstGeom prst="rect">
            <a:avLst/>
          </a:prstGeom>
          <a:ln>
            <a:noFill/>
          </a:ln>
        </p:spPr>
        <p:txBody>
          <a:bodyPr lIns="0" tIns="0" rIns="0" bIns="0" anchor="b" anchorCtr="0">
            <a:noAutofit/>
          </a:bodyPr>
          <a:lstStyle>
            <a:lvl1pPr algn="l">
              <a:defRPr sz="1800" b="1" i="0">
                <a:ln>
                  <a:noFill/>
                </a:ln>
                <a:solidFill>
                  <a:schemeClr val="bg1"/>
                </a:solidFill>
              </a:defRPr>
            </a:lvl1pPr>
          </a:lstStyle>
          <a:p>
            <a:r>
              <a:rPr lang="en-US" dirty="0" smtClean="0"/>
              <a:t>Click to add title</a:t>
            </a:r>
            <a:endParaRPr lang="en-US" dirty="0"/>
          </a:p>
        </p:txBody>
      </p:sp>
      <p:sp>
        <p:nvSpPr>
          <p:cNvPr id="24" name="Text Placeholder 10"/>
          <p:cNvSpPr>
            <a:spLocks noGrp="1"/>
          </p:cNvSpPr>
          <p:nvPr>
            <p:ph type="body" sz="quarter" idx="13" hasCustomPrompt="1"/>
          </p:nvPr>
        </p:nvSpPr>
        <p:spPr>
          <a:xfrm>
            <a:off x="387630" y="5924853"/>
            <a:ext cx="9130747" cy="255819"/>
          </a:xfrm>
          <a:prstGeom prst="rect">
            <a:avLst/>
          </a:prstGeom>
        </p:spPr>
        <p:txBody>
          <a:bodyPr lIns="0" tIns="0" rIns="0" bIns="0" anchor="b" anchorCtr="0">
            <a:noAutofit/>
          </a:bodyPr>
          <a:lstStyle>
            <a:lvl1pPr marL="0" indent="0">
              <a:buFontTx/>
              <a:buNone/>
              <a:defRPr sz="800" b="0" baseline="0">
                <a:solidFill>
                  <a:schemeClr val="tx1"/>
                </a:solidFill>
              </a:defRPr>
            </a:lvl1pPr>
          </a:lstStyle>
          <a:p>
            <a:pPr lvl="0"/>
            <a:r>
              <a:rPr lang="en-AU" dirty="0" smtClean="0"/>
              <a:t>NOTES:  1. Insert footnotes / sources here</a:t>
            </a:r>
          </a:p>
        </p:txBody>
      </p:sp>
      <p:sp>
        <p:nvSpPr>
          <p:cNvPr id="30" name="Text Placeholder 23"/>
          <p:cNvSpPr>
            <a:spLocks noGrp="1"/>
          </p:cNvSpPr>
          <p:nvPr>
            <p:ph type="body" sz="quarter" idx="15" hasCustomPrompt="1"/>
          </p:nvPr>
        </p:nvSpPr>
        <p:spPr>
          <a:xfrm>
            <a:off x="387631" y="1235075"/>
            <a:ext cx="4381926" cy="4530725"/>
          </a:xfrm>
          <a:prstGeom prst="rect">
            <a:avLst/>
          </a:prstGeom>
        </p:spPr>
        <p:txBody>
          <a:bodyPr vert="horz"/>
          <a:lstStyle>
            <a:lvl1pPr marL="180000" indent="-180000">
              <a:spcBef>
                <a:spcPts val="1200"/>
              </a:spcBef>
              <a:buClr>
                <a:schemeClr val="tx2"/>
              </a:buClr>
              <a:defRPr sz="1200">
                <a:solidFill>
                  <a:schemeClr val="tx1"/>
                </a:solidFill>
              </a:defRPr>
            </a:lvl1pPr>
            <a:lvl2pPr marL="360000" indent="-180000">
              <a:spcBef>
                <a:spcPts val="600"/>
              </a:spcBef>
              <a:buClr>
                <a:schemeClr val="tx2"/>
              </a:buClr>
              <a:buFont typeface="Wingdings" charset="2"/>
              <a:buChar char="§"/>
              <a:defRPr sz="1200"/>
            </a:lvl2pPr>
            <a:lvl3pPr marL="540000" indent="-180000">
              <a:spcBef>
                <a:spcPts val="600"/>
              </a:spcBef>
              <a:buClr>
                <a:schemeClr val="tx2"/>
              </a:buClr>
              <a:buFont typeface="Lucida Grande"/>
              <a:buChar char="-"/>
              <a:defRPr sz="1200">
                <a:solidFill>
                  <a:schemeClr val="tx1"/>
                </a:solidFill>
              </a:defRPr>
            </a:lvl3pPr>
          </a:lstStyle>
          <a:p>
            <a:pPr lvl="0"/>
            <a:r>
              <a:rPr lang="en-AU" dirty="0" smtClean="0"/>
              <a:t>First Level</a:t>
            </a:r>
          </a:p>
          <a:p>
            <a:pPr lvl="1"/>
            <a:r>
              <a:rPr lang="en-AU" dirty="0" smtClean="0"/>
              <a:t>Second Level</a:t>
            </a:r>
          </a:p>
          <a:p>
            <a:pPr lvl="2"/>
            <a:r>
              <a:rPr lang="en-AU" dirty="0" smtClean="0"/>
              <a:t>Third Level</a:t>
            </a:r>
          </a:p>
        </p:txBody>
      </p:sp>
      <p:sp>
        <p:nvSpPr>
          <p:cNvPr id="31" name="Text Placeholder 23"/>
          <p:cNvSpPr>
            <a:spLocks noGrp="1"/>
          </p:cNvSpPr>
          <p:nvPr>
            <p:ph type="body" sz="quarter" idx="16" hasCustomPrompt="1"/>
          </p:nvPr>
        </p:nvSpPr>
        <p:spPr>
          <a:xfrm>
            <a:off x="5136448" y="1235075"/>
            <a:ext cx="4381926" cy="4530725"/>
          </a:xfrm>
          <a:prstGeom prst="rect">
            <a:avLst/>
          </a:prstGeom>
        </p:spPr>
        <p:txBody>
          <a:bodyPr vert="horz"/>
          <a:lstStyle>
            <a:lvl1pPr marL="180000" indent="-180000">
              <a:spcBef>
                <a:spcPts val="1200"/>
              </a:spcBef>
              <a:buClr>
                <a:schemeClr val="tx2"/>
              </a:buClr>
              <a:defRPr sz="1200">
                <a:solidFill>
                  <a:schemeClr val="tx1"/>
                </a:solidFill>
              </a:defRPr>
            </a:lvl1pPr>
            <a:lvl2pPr marL="360000" indent="-180000">
              <a:spcBef>
                <a:spcPts val="600"/>
              </a:spcBef>
              <a:buClr>
                <a:schemeClr val="tx2"/>
              </a:buClr>
              <a:buFont typeface="Wingdings" charset="2"/>
              <a:buChar char="§"/>
              <a:defRPr sz="1200"/>
            </a:lvl2pPr>
            <a:lvl3pPr marL="540000" indent="-180000">
              <a:spcBef>
                <a:spcPts val="600"/>
              </a:spcBef>
              <a:buClr>
                <a:schemeClr val="tx2"/>
              </a:buClr>
              <a:buFont typeface="Lucida Grande"/>
              <a:buChar char="-"/>
              <a:defRPr sz="1200">
                <a:solidFill>
                  <a:schemeClr val="tx1"/>
                </a:solidFill>
              </a:defRPr>
            </a:lvl3pPr>
          </a:lstStyle>
          <a:p>
            <a:pPr lvl="0"/>
            <a:r>
              <a:rPr lang="en-AU" dirty="0" smtClean="0"/>
              <a:t>First Level</a:t>
            </a:r>
          </a:p>
          <a:p>
            <a:pPr lvl="1"/>
            <a:r>
              <a:rPr lang="en-AU" dirty="0" smtClean="0"/>
              <a:t>Second Level</a:t>
            </a:r>
          </a:p>
          <a:p>
            <a:pPr lvl="2"/>
            <a:r>
              <a:rPr lang="en-AU" dirty="0" smtClean="0"/>
              <a:t>Third Level</a:t>
            </a:r>
          </a:p>
        </p:txBody>
      </p:sp>
      <p:pic>
        <p:nvPicPr>
          <p:cNvPr id="13" name="Picture 2" descr="AFL VICTORIASmall"/>
          <p:cNvPicPr>
            <a:picLocks noChangeAspect="1" noChangeArrowheads="1"/>
          </p:cNvPicPr>
          <p:nvPr userDrawn="1"/>
        </p:nvPicPr>
        <p:blipFill>
          <a:blip r:embed="rId6" cstate="print"/>
          <a:srcRect/>
          <a:stretch>
            <a:fillRect/>
          </a:stretch>
        </p:blipFill>
        <p:spPr bwMode="auto">
          <a:xfrm>
            <a:off x="344310" y="6231472"/>
            <a:ext cx="575478" cy="567905"/>
          </a:xfrm>
          <a:prstGeom prst="rect">
            <a:avLst/>
          </a:prstGeom>
          <a:noFill/>
          <a:ln w="9525">
            <a:noFill/>
            <a:miter lim="800000"/>
            <a:headEnd/>
            <a:tailEnd/>
          </a:ln>
        </p:spPr>
      </p:pic>
    </p:spTree>
    <p:extLst>
      <p:ext uri="{BB962C8B-B14F-4D97-AF65-F5344CB8AC3E}">
        <p14:creationId xmlns:p14="http://schemas.microsoft.com/office/powerpoint/2010/main" val="1053837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1973086791"/>
              </p:ext>
            </p:extLst>
          </p:nvPr>
        </p:nvGraphicFramePr>
        <p:xfrm>
          <a:off x="1591" y="1592"/>
          <a:ext cx="1587" cy="1587"/>
        </p:xfrm>
        <a:graphic>
          <a:graphicData uri="http://schemas.openxmlformats.org/presentationml/2006/ole">
            <mc:AlternateContent xmlns:mc="http://schemas.openxmlformats.org/markup-compatibility/2006">
              <mc:Choice xmlns:v="urn:schemas-microsoft-com:vml" Requires="v">
                <p:oleObj spid="_x0000_s8834" name="think-cell Slide" r:id="rId4" imgW="360" imgH="360" progId="">
                  <p:embed/>
                </p:oleObj>
              </mc:Choice>
              <mc:Fallback>
                <p:oleObj name="think-cell Slide" r:id="rId4" imgW="360" imgH="360" progId="">
                  <p:embed/>
                  <p:pic>
                    <p:nvPicPr>
                      <p:cNvPr id="0" name="Picture 21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91" y="1592"/>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Rectangle 13"/>
          <p:cNvSpPr/>
          <p:nvPr userDrawn="1"/>
        </p:nvSpPr>
        <p:spPr>
          <a:xfrm>
            <a:off x="0" y="2"/>
            <a:ext cx="9906000" cy="775855"/>
          </a:xfrm>
          <a:prstGeom prst="rect">
            <a:avLst/>
          </a:prstGeom>
          <a:gradFill>
            <a:gsLst>
              <a:gs pos="0">
                <a:schemeClr val="tx2"/>
              </a:gs>
              <a:gs pos="100000">
                <a:schemeClr val="accent1"/>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lIns="91429" tIns="45715" rIns="91429" bIns="45715" rtlCol="0" anchor="ctr"/>
          <a:lstStyle/>
          <a:p>
            <a:pPr algn="ctr"/>
            <a:endParaRPr lang="en-US" dirty="0">
              <a:gradFill flip="none" rotWithShape="1">
                <a:gsLst>
                  <a:gs pos="0">
                    <a:schemeClr val="accent1"/>
                  </a:gs>
                  <a:gs pos="100000">
                    <a:schemeClr val="accent2"/>
                  </a:gs>
                </a:gsLst>
                <a:lin ang="10800000" scaled="0"/>
                <a:tileRect/>
              </a:gradFill>
            </a:endParaRPr>
          </a:p>
        </p:txBody>
      </p:sp>
      <p:sp>
        <p:nvSpPr>
          <p:cNvPr id="9" name="Rectangle 16"/>
          <p:cNvSpPr>
            <a:spLocks noChangeArrowheads="1"/>
          </p:cNvSpPr>
          <p:nvPr userDrawn="1"/>
        </p:nvSpPr>
        <p:spPr bwMode="auto">
          <a:xfrm>
            <a:off x="4742140" y="6346695"/>
            <a:ext cx="421720" cy="337457"/>
          </a:xfrm>
          <a:prstGeom prst="rect">
            <a:avLst/>
          </a:prstGeom>
          <a:noFill/>
          <a:ln w="9525">
            <a:noFill/>
            <a:miter lim="800000"/>
            <a:headEnd/>
            <a:tailEnd/>
          </a:ln>
          <a:effectLst/>
        </p:spPr>
        <p:txBody>
          <a:bodyPr wrap="square" lIns="0" tIns="0" rIns="0" bIns="0" anchor="ctr" anchorCtr="0">
            <a:noAutofit/>
          </a:bodyPr>
          <a:lstStyle/>
          <a:p>
            <a:pPr algn="ctr" defTabSz="761913" eaLnBrk="0" hangingPunct="0">
              <a:defRPr/>
            </a:pPr>
            <a:fld id="{F507E543-C197-40BD-A27B-C9FE11555896}" type="slidenum">
              <a:rPr kumimoji="0" lang="en-US" sz="800" smtClean="0">
                <a:solidFill>
                  <a:srgbClr val="B3B3B3"/>
                </a:solidFill>
                <a:latin typeface="Calibri"/>
                <a:cs typeface="Calibri"/>
              </a:rPr>
              <a:pPr algn="ctr" defTabSz="761913" eaLnBrk="0" hangingPunct="0">
                <a:defRPr/>
              </a:pPr>
              <a:t>‹#›</a:t>
            </a:fld>
            <a:endParaRPr kumimoji="0" lang="en-US" sz="800" dirty="0">
              <a:solidFill>
                <a:srgbClr val="B3B3B3"/>
              </a:solidFill>
              <a:latin typeface="Calibri"/>
              <a:cs typeface="Calibri"/>
            </a:endParaRPr>
          </a:p>
        </p:txBody>
      </p:sp>
      <p:sp>
        <p:nvSpPr>
          <p:cNvPr id="13" name="Title 1"/>
          <p:cNvSpPr>
            <a:spLocks noGrp="1"/>
          </p:cNvSpPr>
          <p:nvPr>
            <p:ph type="title" hasCustomPrompt="1"/>
          </p:nvPr>
        </p:nvSpPr>
        <p:spPr>
          <a:xfrm>
            <a:off x="395110" y="124163"/>
            <a:ext cx="9123267" cy="527531"/>
          </a:xfrm>
          <a:prstGeom prst="rect">
            <a:avLst/>
          </a:prstGeom>
          <a:ln>
            <a:noFill/>
          </a:ln>
        </p:spPr>
        <p:txBody>
          <a:bodyPr lIns="0" tIns="0" rIns="0" bIns="0" anchor="b" anchorCtr="0">
            <a:noAutofit/>
          </a:bodyPr>
          <a:lstStyle>
            <a:lvl1pPr algn="l">
              <a:defRPr sz="1800" b="1" i="0">
                <a:ln>
                  <a:noFill/>
                </a:ln>
                <a:solidFill>
                  <a:schemeClr val="bg1"/>
                </a:solidFill>
              </a:defRPr>
            </a:lvl1pPr>
          </a:lstStyle>
          <a:p>
            <a:r>
              <a:rPr lang="en-US" dirty="0" smtClean="0"/>
              <a:t>Click to add title</a:t>
            </a:r>
            <a:endParaRPr lang="en-US" dirty="0"/>
          </a:p>
        </p:txBody>
      </p:sp>
      <p:pic>
        <p:nvPicPr>
          <p:cNvPr id="10" name="Picture 2" descr="AFL VICTORIASmall"/>
          <p:cNvPicPr>
            <a:picLocks noChangeAspect="1" noChangeArrowheads="1"/>
          </p:cNvPicPr>
          <p:nvPr userDrawn="1"/>
        </p:nvPicPr>
        <p:blipFill>
          <a:blip r:embed="rId6" cstate="print"/>
          <a:srcRect/>
          <a:stretch>
            <a:fillRect/>
          </a:stretch>
        </p:blipFill>
        <p:spPr bwMode="auto">
          <a:xfrm>
            <a:off x="344310" y="6231472"/>
            <a:ext cx="575478" cy="567905"/>
          </a:xfrm>
          <a:prstGeom prst="rect">
            <a:avLst/>
          </a:prstGeom>
          <a:noFill/>
          <a:ln w="9525">
            <a:noFill/>
            <a:miter lim="800000"/>
            <a:headEnd/>
            <a:tailEnd/>
          </a:ln>
        </p:spPr>
      </p:pic>
    </p:spTree>
    <p:extLst>
      <p:ext uri="{BB962C8B-B14F-4D97-AF65-F5344CB8AC3E}">
        <p14:creationId xmlns:p14="http://schemas.microsoft.com/office/powerpoint/2010/main" val="1655777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oleObject" Target="../embeddings/oleObject1.bin"/><Relationship Id="rId4" Type="http://schemas.openxmlformats.org/officeDocument/2006/relationships/slideLayout" Target="../slideLayouts/slideLayout4.xml"/><Relationship Id="rId9"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9"/>
            </p:custDataLst>
            <p:extLst>
              <p:ext uri="{D42A27DB-BD31-4B8C-83A1-F6EECF244321}">
                <p14:modId xmlns:p14="http://schemas.microsoft.com/office/powerpoint/2010/main" val="2261535573"/>
              </p:ext>
            </p:extLst>
          </p:nvPr>
        </p:nvGraphicFramePr>
        <p:xfrm>
          <a:off x="1591" y="1592"/>
          <a:ext cx="1587" cy="1587"/>
        </p:xfrm>
        <a:graphic>
          <a:graphicData uri="http://schemas.openxmlformats.org/presentationml/2006/ole">
            <mc:AlternateContent xmlns:mc="http://schemas.openxmlformats.org/markup-compatibility/2006">
              <mc:Choice xmlns:v="urn:schemas-microsoft-com:vml" Requires="v">
                <p:oleObj spid="_x0000_s4741" name="think-cell Slide" r:id="rId10" imgW="360" imgH="360" progId="">
                  <p:embed/>
                </p:oleObj>
              </mc:Choice>
              <mc:Fallback>
                <p:oleObj name="think-cell Slide" r:id="rId10" imgW="360" imgH="360" progId="">
                  <p:embed/>
                  <p:pic>
                    <p:nvPicPr>
                      <p:cNvPr id="0" name="Picture 22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591" y="1592"/>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939332287"/>
      </p:ext>
    </p:extLst>
  </p:cSld>
  <p:clrMap bg1="lt1" tx1="dk1" bg2="lt2" tx2="dk2" accent1="accent1" accent2="accent2" accent3="accent3" accent4="accent4" accent5="accent5" accent6="accent6" hlink="hlink" folHlink="folHlink"/>
  <p:sldLayoutIdLst>
    <p:sldLayoutId id="2147483685" r:id="rId1"/>
    <p:sldLayoutId id="2147483699" r:id="rId2"/>
    <p:sldLayoutId id="2147483697" r:id="rId3"/>
    <p:sldLayoutId id="2147483686" r:id="rId4"/>
    <p:sldLayoutId id="2147483696" r:id="rId5"/>
    <p:sldLayoutId id="2147483698" r:id="rId6"/>
  </p:sldLayoutIdLst>
  <p:timing>
    <p:tnLst>
      <p:par>
        <p:cTn id="1" dur="indefinite" restart="never" nodeType="tmRoot"/>
      </p:par>
    </p:tnLst>
  </p:timing>
  <p:txStyles>
    <p:titleStyle>
      <a:lvl1pPr algn="ctr" defTabSz="457148" rtl="0" eaLnBrk="1" latinLnBrk="0" hangingPunct="1">
        <a:spcBef>
          <a:spcPct val="0"/>
        </a:spcBef>
        <a:buNone/>
        <a:defRPr sz="4300" kern="1200">
          <a:solidFill>
            <a:schemeClr val="tx1"/>
          </a:solidFill>
          <a:latin typeface="+mj-lt"/>
          <a:ea typeface="+mj-ea"/>
          <a:cs typeface="+mj-cs"/>
        </a:defRPr>
      </a:lvl1pPr>
    </p:titleStyle>
    <p:bodyStyle>
      <a:lvl1pPr marL="342861" indent="-342861" algn="l" defTabSz="457148" rtl="0" eaLnBrk="1" latinLnBrk="0" hangingPunct="1">
        <a:spcBef>
          <a:spcPct val="20000"/>
        </a:spcBef>
        <a:buFont typeface="Arial"/>
        <a:buChar char="•"/>
        <a:defRPr sz="3200" kern="1200">
          <a:solidFill>
            <a:schemeClr val="tx1"/>
          </a:solidFill>
          <a:latin typeface="+mn-lt"/>
          <a:ea typeface="+mn-ea"/>
          <a:cs typeface="+mn-cs"/>
        </a:defRPr>
      </a:lvl1pPr>
      <a:lvl2pPr marL="742866" indent="-285717" algn="l" defTabSz="457148" rtl="0" eaLnBrk="1" latinLnBrk="0" hangingPunct="1">
        <a:spcBef>
          <a:spcPct val="20000"/>
        </a:spcBef>
        <a:buFont typeface="Arial"/>
        <a:buChar char="–"/>
        <a:defRPr sz="2800" kern="1200">
          <a:solidFill>
            <a:schemeClr val="tx1"/>
          </a:solidFill>
          <a:latin typeface="+mn-lt"/>
          <a:ea typeface="+mn-ea"/>
          <a:cs typeface="+mn-cs"/>
        </a:defRPr>
      </a:lvl2pPr>
      <a:lvl3pPr marL="1142870" indent="-228574" algn="l" defTabSz="457148" rtl="0" eaLnBrk="1" latinLnBrk="0" hangingPunct="1">
        <a:spcBef>
          <a:spcPct val="20000"/>
        </a:spcBef>
        <a:buFont typeface="Arial"/>
        <a:buChar char="•"/>
        <a:defRPr sz="2300" kern="1200">
          <a:solidFill>
            <a:schemeClr val="tx1"/>
          </a:solidFill>
          <a:latin typeface="+mn-lt"/>
          <a:ea typeface="+mn-ea"/>
          <a:cs typeface="+mn-cs"/>
        </a:defRPr>
      </a:lvl3pPr>
      <a:lvl4pPr marL="1600017" indent="-228574" algn="l" defTabSz="457148" rtl="0" eaLnBrk="1" latinLnBrk="0" hangingPunct="1">
        <a:spcBef>
          <a:spcPct val="20000"/>
        </a:spcBef>
        <a:buFont typeface="Arial"/>
        <a:buChar char="–"/>
        <a:defRPr sz="2000" kern="1200">
          <a:solidFill>
            <a:schemeClr val="tx1"/>
          </a:solidFill>
          <a:latin typeface="+mn-lt"/>
          <a:ea typeface="+mn-ea"/>
          <a:cs typeface="+mn-cs"/>
        </a:defRPr>
      </a:lvl4pPr>
      <a:lvl5pPr marL="2057166" indent="-228574" algn="l" defTabSz="457148" rtl="0" eaLnBrk="1" latinLnBrk="0" hangingPunct="1">
        <a:spcBef>
          <a:spcPct val="20000"/>
        </a:spcBef>
        <a:buFont typeface="Arial"/>
        <a:buChar char="»"/>
        <a:defRPr sz="2000" kern="1200">
          <a:solidFill>
            <a:schemeClr val="tx1"/>
          </a:solidFill>
          <a:latin typeface="+mn-lt"/>
          <a:ea typeface="+mn-ea"/>
          <a:cs typeface="+mn-cs"/>
        </a:defRPr>
      </a:lvl5pPr>
      <a:lvl6pPr marL="2514314" indent="-228574" algn="l" defTabSz="457148" rtl="0" eaLnBrk="1" latinLnBrk="0" hangingPunct="1">
        <a:spcBef>
          <a:spcPct val="20000"/>
        </a:spcBef>
        <a:buFont typeface="Arial"/>
        <a:buChar char="•"/>
        <a:defRPr sz="2000" kern="1200">
          <a:solidFill>
            <a:schemeClr val="tx1"/>
          </a:solidFill>
          <a:latin typeface="+mn-lt"/>
          <a:ea typeface="+mn-ea"/>
          <a:cs typeface="+mn-cs"/>
        </a:defRPr>
      </a:lvl6pPr>
      <a:lvl7pPr marL="2971462" indent="-228574" algn="l" defTabSz="457148" rtl="0" eaLnBrk="1" latinLnBrk="0" hangingPunct="1">
        <a:spcBef>
          <a:spcPct val="20000"/>
        </a:spcBef>
        <a:buFont typeface="Arial"/>
        <a:buChar char="•"/>
        <a:defRPr sz="2000" kern="1200">
          <a:solidFill>
            <a:schemeClr val="tx1"/>
          </a:solidFill>
          <a:latin typeface="+mn-lt"/>
          <a:ea typeface="+mn-ea"/>
          <a:cs typeface="+mn-cs"/>
        </a:defRPr>
      </a:lvl7pPr>
      <a:lvl8pPr marL="3428610" indent="-228574" algn="l" defTabSz="457148" rtl="0" eaLnBrk="1" latinLnBrk="0" hangingPunct="1">
        <a:spcBef>
          <a:spcPct val="20000"/>
        </a:spcBef>
        <a:buFont typeface="Arial"/>
        <a:buChar char="•"/>
        <a:defRPr sz="2000" kern="1200">
          <a:solidFill>
            <a:schemeClr val="tx1"/>
          </a:solidFill>
          <a:latin typeface="+mn-lt"/>
          <a:ea typeface="+mn-ea"/>
          <a:cs typeface="+mn-cs"/>
        </a:defRPr>
      </a:lvl8pPr>
      <a:lvl9pPr marL="3885758" indent="-228574" algn="l" defTabSz="457148"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48" rtl="0" eaLnBrk="1" latinLnBrk="0" hangingPunct="1">
        <a:defRPr sz="1800" kern="1200">
          <a:solidFill>
            <a:schemeClr val="tx1"/>
          </a:solidFill>
          <a:latin typeface="+mn-lt"/>
          <a:ea typeface="+mn-ea"/>
          <a:cs typeface="+mn-cs"/>
        </a:defRPr>
      </a:lvl1pPr>
      <a:lvl2pPr marL="457148" algn="l" defTabSz="457148" rtl="0" eaLnBrk="1" latinLnBrk="0" hangingPunct="1">
        <a:defRPr sz="1800" kern="1200">
          <a:solidFill>
            <a:schemeClr val="tx1"/>
          </a:solidFill>
          <a:latin typeface="+mn-lt"/>
          <a:ea typeface="+mn-ea"/>
          <a:cs typeface="+mn-cs"/>
        </a:defRPr>
      </a:lvl2pPr>
      <a:lvl3pPr marL="914296" algn="l" defTabSz="457148" rtl="0" eaLnBrk="1" latinLnBrk="0" hangingPunct="1">
        <a:defRPr sz="1800" kern="1200">
          <a:solidFill>
            <a:schemeClr val="tx1"/>
          </a:solidFill>
          <a:latin typeface="+mn-lt"/>
          <a:ea typeface="+mn-ea"/>
          <a:cs typeface="+mn-cs"/>
        </a:defRPr>
      </a:lvl3pPr>
      <a:lvl4pPr marL="1371445" algn="l" defTabSz="457148" rtl="0" eaLnBrk="1" latinLnBrk="0" hangingPunct="1">
        <a:defRPr sz="1800" kern="1200">
          <a:solidFill>
            <a:schemeClr val="tx1"/>
          </a:solidFill>
          <a:latin typeface="+mn-lt"/>
          <a:ea typeface="+mn-ea"/>
          <a:cs typeface="+mn-cs"/>
        </a:defRPr>
      </a:lvl4pPr>
      <a:lvl5pPr marL="1828592" algn="l" defTabSz="457148" rtl="0" eaLnBrk="1" latinLnBrk="0" hangingPunct="1">
        <a:defRPr sz="1800" kern="1200">
          <a:solidFill>
            <a:schemeClr val="tx1"/>
          </a:solidFill>
          <a:latin typeface="+mn-lt"/>
          <a:ea typeface="+mn-ea"/>
          <a:cs typeface="+mn-cs"/>
        </a:defRPr>
      </a:lvl5pPr>
      <a:lvl6pPr marL="2285740" algn="l" defTabSz="457148" rtl="0" eaLnBrk="1" latinLnBrk="0" hangingPunct="1">
        <a:defRPr sz="1800" kern="1200">
          <a:solidFill>
            <a:schemeClr val="tx1"/>
          </a:solidFill>
          <a:latin typeface="+mn-lt"/>
          <a:ea typeface="+mn-ea"/>
          <a:cs typeface="+mn-cs"/>
        </a:defRPr>
      </a:lvl6pPr>
      <a:lvl7pPr marL="2742888" algn="l" defTabSz="457148" rtl="0" eaLnBrk="1" latinLnBrk="0" hangingPunct="1">
        <a:defRPr sz="1800" kern="1200">
          <a:solidFill>
            <a:schemeClr val="tx1"/>
          </a:solidFill>
          <a:latin typeface="+mn-lt"/>
          <a:ea typeface="+mn-ea"/>
          <a:cs typeface="+mn-cs"/>
        </a:defRPr>
      </a:lvl7pPr>
      <a:lvl8pPr marL="3200036" algn="l" defTabSz="457148" rtl="0" eaLnBrk="1" latinLnBrk="0" hangingPunct="1">
        <a:defRPr sz="1800" kern="1200">
          <a:solidFill>
            <a:schemeClr val="tx1"/>
          </a:solidFill>
          <a:latin typeface="+mn-lt"/>
          <a:ea typeface="+mn-ea"/>
          <a:cs typeface="+mn-cs"/>
        </a:defRPr>
      </a:lvl8pPr>
      <a:lvl9pPr marL="3657184" algn="l" defTabSz="45714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403577" y="4775475"/>
            <a:ext cx="7876823" cy="567089"/>
          </a:xfrm>
          <a:prstGeom prst="rect">
            <a:avLst/>
          </a:prstGeom>
        </p:spPr>
        <p:txBody>
          <a:bodyPr lIns="0" tIns="0" rIns="0" bIns="0"/>
          <a:lstStyle>
            <a:lvl1pPr algn="l" defTabSz="457148" rtl="0" eaLnBrk="1" latinLnBrk="0" hangingPunct="1">
              <a:spcBef>
                <a:spcPct val="0"/>
              </a:spcBef>
              <a:buNone/>
              <a:defRPr sz="3600" b="1" i="0" kern="1200" baseline="0">
                <a:solidFill>
                  <a:schemeClr val="bg2"/>
                </a:solidFill>
                <a:latin typeface="+mj-lt"/>
                <a:ea typeface="+mj-ea"/>
                <a:cs typeface="+mj-cs"/>
              </a:defRPr>
            </a:lvl1pPr>
          </a:lstStyle>
          <a:p>
            <a:r>
              <a:rPr lang="en-AU" sz="3200" dirty="0" smtClean="0"/>
              <a:t>Community Club Sustainability Program </a:t>
            </a:r>
            <a:endParaRPr lang="en-US" sz="3200" dirty="0"/>
          </a:p>
        </p:txBody>
      </p:sp>
      <p:sp>
        <p:nvSpPr>
          <p:cNvPr id="3" name="Subtitle 2"/>
          <p:cNvSpPr txBox="1">
            <a:spLocks/>
          </p:cNvSpPr>
          <p:nvPr/>
        </p:nvSpPr>
        <p:spPr>
          <a:xfrm>
            <a:off x="403577" y="5257894"/>
            <a:ext cx="6482645" cy="370972"/>
          </a:xfrm>
          <a:prstGeom prst="rect">
            <a:avLst/>
          </a:prstGeom>
        </p:spPr>
        <p:txBody>
          <a:bodyPr lIns="0" tIns="0" rIns="0" bIns="0" anchor="t" anchorCtr="0"/>
          <a:lstStyle>
            <a:lvl1pPr marL="0" indent="0" algn="l" defTabSz="457148" rtl="0" eaLnBrk="1" latinLnBrk="0" hangingPunct="1">
              <a:spcBef>
                <a:spcPct val="20000"/>
              </a:spcBef>
              <a:buFont typeface="Arial"/>
              <a:buNone/>
              <a:defRPr sz="1800" kern="1200" baseline="0">
                <a:solidFill>
                  <a:schemeClr val="bg2"/>
                </a:solidFill>
                <a:latin typeface="+mn-lt"/>
                <a:ea typeface="+mn-ea"/>
                <a:cs typeface="+mn-cs"/>
              </a:defRPr>
            </a:lvl1pPr>
            <a:lvl2pPr marL="457148" indent="0" algn="ctr" defTabSz="457148"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296" indent="0" algn="ctr" defTabSz="457148" rtl="0" eaLnBrk="1" latinLnBrk="0" hangingPunct="1">
              <a:spcBef>
                <a:spcPct val="20000"/>
              </a:spcBef>
              <a:buFont typeface="Arial"/>
              <a:buNone/>
              <a:defRPr sz="2300" kern="1200">
                <a:solidFill>
                  <a:schemeClr val="tx1">
                    <a:tint val="75000"/>
                  </a:schemeClr>
                </a:solidFill>
                <a:latin typeface="+mn-lt"/>
                <a:ea typeface="+mn-ea"/>
                <a:cs typeface="+mn-cs"/>
              </a:defRPr>
            </a:lvl3pPr>
            <a:lvl4pPr marL="1371445" indent="0" algn="ctr" defTabSz="457148"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592" indent="0" algn="ctr" defTabSz="457148"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5740" indent="0" algn="ctr" defTabSz="457148"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2888" indent="0" algn="ctr" defTabSz="457148"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036" indent="0" algn="ctr" defTabSz="457148"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184" indent="0" algn="ctr" defTabSz="457148"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AU" dirty="0" smtClean="0"/>
              <a:t>Draft Proposed Framework - Working Paper</a:t>
            </a:r>
            <a:endParaRPr lang="en-US" dirty="0"/>
          </a:p>
        </p:txBody>
      </p:sp>
      <p:sp>
        <p:nvSpPr>
          <p:cNvPr id="5" name="Content Placeholder 16"/>
          <p:cNvSpPr txBox="1">
            <a:spLocks/>
          </p:cNvSpPr>
          <p:nvPr/>
        </p:nvSpPr>
        <p:spPr>
          <a:xfrm>
            <a:off x="403577" y="5885413"/>
            <a:ext cx="6482645" cy="216293"/>
          </a:xfrm>
          <a:prstGeom prst="rect">
            <a:avLst/>
          </a:prstGeom>
        </p:spPr>
        <p:txBody>
          <a:bodyPr vert="horz" lIns="0" tIns="0" rIns="0" bIns="0"/>
          <a:lstStyle>
            <a:lvl1pPr marL="0" indent="0" algn="l" defTabSz="457148" rtl="0" eaLnBrk="1" latinLnBrk="0" hangingPunct="1">
              <a:spcBef>
                <a:spcPct val="20000"/>
              </a:spcBef>
              <a:buFontTx/>
              <a:buNone/>
              <a:defRPr sz="1200" kern="1200" baseline="0">
                <a:solidFill>
                  <a:schemeClr val="bg2"/>
                </a:solidFill>
                <a:latin typeface="+mn-lt"/>
                <a:ea typeface="+mn-ea"/>
                <a:cs typeface="+mn-cs"/>
              </a:defRPr>
            </a:lvl1pPr>
            <a:lvl2pPr marL="457148" indent="0" algn="l" defTabSz="457148" rtl="0" eaLnBrk="1" latinLnBrk="0" hangingPunct="1">
              <a:spcBef>
                <a:spcPct val="20000"/>
              </a:spcBef>
              <a:buFontTx/>
              <a:buNone/>
              <a:defRPr sz="1200" kern="1200">
                <a:solidFill>
                  <a:schemeClr val="bg2"/>
                </a:solidFill>
                <a:latin typeface="+mn-lt"/>
                <a:ea typeface="+mn-ea"/>
                <a:cs typeface="+mn-cs"/>
              </a:defRPr>
            </a:lvl2pPr>
            <a:lvl3pPr marL="914296" indent="0" algn="l" defTabSz="457148" rtl="0" eaLnBrk="1" latinLnBrk="0" hangingPunct="1">
              <a:spcBef>
                <a:spcPct val="20000"/>
              </a:spcBef>
              <a:buFontTx/>
              <a:buNone/>
              <a:defRPr sz="1200" kern="1200">
                <a:solidFill>
                  <a:schemeClr val="bg2"/>
                </a:solidFill>
                <a:latin typeface="+mn-lt"/>
                <a:ea typeface="+mn-ea"/>
                <a:cs typeface="+mn-cs"/>
              </a:defRPr>
            </a:lvl3pPr>
            <a:lvl4pPr marL="1371445" indent="0" algn="l" defTabSz="457148" rtl="0" eaLnBrk="1" latinLnBrk="0" hangingPunct="1">
              <a:spcBef>
                <a:spcPct val="20000"/>
              </a:spcBef>
              <a:buFontTx/>
              <a:buNone/>
              <a:defRPr sz="1200" kern="1200">
                <a:solidFill>
                  <a:schemeClr val="bg2"/>
                </a:solidFill>
                <a:latin typeface="+mn-lt"/>
                <a:ea typeface="+mn-ea"/>
                <a:cs typeface="+mn-cs"/>
              </a:defRPr>
            </a:lvl4pPr>
            <a:lvl5pPr marL="1828592" indent="0" algn="l" defTabSz="457148" rtl="0" eaLnBrk="1" latinLnBrk="0" hangingPunct="1">
              <a:spcBef>
                <a:spcPct val="20000"/>
              </a:spcBef>
              <a:buFontTx/>
              <a:buNone/>
              <a:defRPr sz="1200" kern="1200">
                <a:solidFill>
                  <a:schemeClr val="bg2"/>
                </a:solidFill>
                <a:latin typeface="+mn-lt"/>
                <a:ea typeface="+mn-ea"/>
                <a:cs typeface="+mn-cs"/>
              </a:defRPr>
            </a:lvl5pPr>
            <a:lvl6pPr marL="2514314" indent="-228574" algn="l" defTabSz="457148" rtl="0" eaLnBrk="1" latinLnBrk="0" hangingPunct="1">
              <a:spcBef>
                <a:spcPct val="20000"/>
              </a:spcBef>
              <a:buFont typeface="Arial"/>
              <a:buChar char="•"/>
              <a:defRPr sz="2000" kern="1200">
                <a:solidFill>
                  <a:schemeClr val="tx1"/>
                </a:solidFill>
                <a:latin typeface="+mn-lt"/>
                <a:ea typeface="+mn-ea"/>
                <a:cs typeface="+mn-cs"/>
              </a:defRPr>
            </a:lvl6pPr>
            <a:lvl7pPr marL="2971462" indent="-228574" algn="l" defTabSz="457148" rtl="0" eaLnBrk="1" latinLnBrk="0" hangingPunct="1">
              <a:spcBef>
                <a:spcPct val="20000"/>
              </a:spcBef>
              <a:buFont typeface="Arial"/>
              <a:buChar char="•"/>
              <a:defRPr sz="2000" kern="1200">
                <a:solidFill>
                  <a:schemeClr val="tx1"/>
                </a:solidFill>
                <a:latin typeface="+mn-lt"/>
                <a:ea typeface="+mn-ea"/>
                <a:cs typeface="+mn-cs"/>
              </a:defRPr>
            </a:lvl7pPr>
            <a:lvl8pPr marL="3428610" indent="-228574" algn="l" defTabSz="457148" rtl="0" eaLnBrk="1" latinLnBrk="0" hangingPunct="1">
              <a:spcBef>
                <a:spcPct val="20000"/>
              </a:spcBef>
              <a:buFont typeface="Arial"/>
              <a:buChar char="•"/>
              <a:defRPr sz="2000" kern="1200">
                <a:solidFill>
                  <a:schemeClr val="tx1"/>
                </a:solidFill>
                <a:latin typeface="+mn-lt"/>
                <a:ea typeface="+mn-ea"/>
                <a:cs typeface="+mn-cs"/>
              </a:defRPr>
            </a:lvl8pPr>
            <a:lvl9pPr marL="3885758" indent="-228574" algn="l" defTabSz="457148" rtl="0" eaLnBrk="1" latinLnBrk="0" hangingPunct="1">
              <a:spcBef>
                <a:spcPct val="20000"/>
              </a:spcBef>
              <a:buFont typeface="Arial"/>
              <a:buChar char="•"/>
              <a:defRPr sz="2000" kern="1200">
                <a:solidFill>
                  <a:schemeClr val="tx1"/>
                </a:solidFill>
                <a:latin typeface="+mn-lt"/>
                <a:ea typeface="+mn-ea"/>
                <a:cs typeface="+mn-cs"/>
              </a:defRPr>
            </a:lvl9pPr>
          </a:lstStyle>
          <a:p>
            <a:r>
              <a:rPr lang="en-AU" dirty="0" smtClean="0"/>
              <a:t>May 2015</a:t>
            </a:r>
          </a:p>
        </p:txBody>
      </p:sp>
    </p:spTree>
    <p:extLst>
      <p:ext uri="{BB962C8B-B14F-4D97-AF65-F5344CB8AC3E}">
        <p14:creationId xmlns:p14="http://schemas.microsoft.com/office/powerpoint/2010/main" val="13818870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points </a:t>
            </a:r>
            <a:r>
              <a:rPr lang="en-US" dirty="0"/>
              <a:t>allocation </a:t>
            </a:r>
            <a:r>
              <a:rPr lang="en-US" dirty="0" smtClean="0"/>
              <a:t>for </a:t>
            </a:r>
            <a:r>
              <a:rPr lang="en-US" u="sng" dirty="0"/>
              <a:t>existing </a:t>
            </a:r>
            <a:r>
              <a:rPr lang="en-US" dirty="0"/>
              <a:t>players of a community </a:t>
            </a:r>
            <a:r>
              <a:rPr lang="en-US" dirty="0" smtClean="0"/>
              <a:t>club include….</a:t>
            </a:r>
            <a:endParaRPr lang="en-US" dirty="0"/>
          </a:p>
        </p:txBody>
      </p:sp>
      <p:sp>
        <p:nvSpPr>
          <p:cNvPr id="11" name="Text Placeholder 3"/>
          <p:cNvSpPr>
            <a:spLocks noGrp="1"/>
          </p:cNvSpPr>
          <p:nvPr>
            <p:ph type="body" sz="quarter" idx="15"/>
          </p:nvPr>
        </p:nvSpPr>
        <p:spPr>
          <a:xfrm>
            <a:off x="285008" y="1239563"/>
            <a:ext cx="3057283" cy="4540469"/>
          </a:xfrm>
        </p:spPr>
        <p:txBody>
          <a:bodyPr/>
          <a:lstStyle/>
          <a:p>
            <a:pPr marL="0" indent="0">
              <a:buNone/>
            </a:pPr>
            <a:r>
              <a:rPr lang="en-US" sz="1400" b="1" dirty="0" smtClean="0"/>
              <a:t>Example:</a:t>
            </a:r>
          </a:p>
          <a:p>
            <a:pPr marL="0" indent="0">
              <a:buNone/>
            </a:pPr>
            <a:r>
              <a:rPr lang="en-US" sz="1400" dirty="0" smtClean="0"/>
              <a:t>Lorne Football Club recruited a player in 2013 from East Perth in the WAFL, where he played 16 games the previous season and was therefore worth 5 points. (Note: he did not play at AFL level)    </a:t>
            </a:r>
          </a:p>
          <a:p>
            <a:pPr marL="0" indent="0">
              <a:buNone/>
            </a:pPr>
            <a:r>
              <a:rPr lang="en-US" sz="1400" b="1" dirty="0" smtClean="0"/>
              <a:t>Solution: </a:t>
            </a:r>
            <a:r>
              <a:rPr lang="en-US" sz="1400" dirty="0" smtClean="0"/>
              <a:t>Having played at least 5 games in each of the following seasons for Lorne Football Club, he was eligible for the following deductions – </a:t>
            </a:r>
          </a:p>
          <a:p>
            <a:pPr marL="0" indent="0">
              <a:spcBef>
                <a:spcPts val="0"/>
              </a:spcBef>
              <a:buNone/>
            </a:pPr>
            <a:r>
              <a:rPr lang="en-US" sz="1400" dirty="0" smtClean="0"/>
              <a:t>2013 – </a:t>
            </a:r>
            <a:r>
              <a:rPr lang="en-US" sz="1400" dirty="0"/>
              <a:t>5</a:t>
            </a:r>
            <a:r>
              <a:rPr lang="en-US" sz="1400" dirty="0" smtClean="0"/>
              <a:t> points </a:t>
            </a:r>
          </a:p>
          <a:p>
            <a:pPr marL="0" indent="0">
              <a:spcBef>
                <a:spcPts val="0"/>
              </a:spcBef>
              <a:buNone/>
            </a:pPr>
            <a:r>
              <a:rPr lang="en-US" sz="1400" dirty="0" smtClean="0"/>
              <a:t>2014 – 4 points </a:t>
            </a:r>
            <a:r>
              <a:rPr lang="en-US" sz="1100" dirty="0" smtClean="0"/>
              <a:t>(1 point deduction from 2013)</a:t>
            </a:r>
          </a:p>
          <a:p>
            <a:pPr marL="0" indent="0">
              <a:spcBef>
                <a:spcPts val="0"/>
              </a:spcBef>
              <a:buNone/>
            </a:pPr>
            <a:r>
              <a:rPr lang="en-US" sz="1400" dirty="0" smtClean="0"/>
              <a:t>2015 – 3 points </a:t>
            </a:r>
            <a:r>
              <a:rPr lang="en-US" sz="1100" dirty="0" smtClean="0"/>
              <a:t>(1 point deduction from 2014)</a:t>
            </a:r>
          </a:p>
          <a:p>
            <a:pPr marL="0" indent="0">
              <a:spcBef>
                <a:spcPts val="0"/>
              </a:spcBef>
              <a:buNone/>
            </a:pPr>
            <a:r>
              <a:rPr lang="en-US" sz="1400" dirty="0" smtClean="0"/>
              <a:t>2016 – 2 points</a:t>
            </a:r>
            <a:r>
              <a:rPr lang="en-US" sz="1100" dirty="0" smtClean="0"/>
              <a:t> (1 </a:t>
            </a:r>
            <a:r>
              <a:rPr lang="en-US" sz="1100" dirty="0"/>
              <a:t>point deduction from </a:t>
            </a:r>
            <a:r>
              <a:rPr lang="en-US" sz="1100" dirty="0" smtClean="0"/>
              <a:t>2015)</a:t>
            </a:r>
            <a:endParaRPr lang="en-US" sz="1100" dirty="0"/>
          </a:p>
          <a:p>
            <a:pPr marL="0" indent="0">
              <a:spcBef>
                <a:spcPts val="0"/>
              </a:spcBef>
              <a:buNone/>
            </a:pPr>
            <a:endParaRPr lang="en-US" sz="1600" dirty="0"/>
          </a:p>
        </p:txBody>
      </p:sp>
      <p:cxnSp>
        <p:nvCxnSpPr>
          <p:cNvPr id="4" name="Straight Connector 3"/>
          <p:cNvCxnSpPr/>
          <p:nvPr/>
        </p:nvCxnSpPr>
        <p:spPr>
          <a:xfrm>
            <a:off x="3357458" y="1476047"/>
            <a:ext cx="0" cy="4369466"/>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6666647" y="1410566"/>
            <a:ext cx="0" cy="4369466"/>
          </a:xfrm>
          <a:prstGeom prst="line">
            <a:avLst/>
          </a:prstGeom>
        </p:spPr>
        <p:style>
          <a:lnRef idx="2">
            <a:schemeClr val="accent1"/>
          </a:lnRef>
          <a:fillRef idx="0">
            <a:schemeClr val="accent1"/>
          </a:fillRef>
          <a:effectRef idx="1">
            <a:schemeClr val="accent1"/>
          </a:effectRef>
          <a:fontRef idx="minor">
            <a:schemeClr val="tx1"/>
          </a:fontRef>
        </p:style>
      </p:cxnSp>
      <p:sp>
        <p:nvSpPr>
          <p:cNvPr id="23" name="Text Placeholder 3"/>
          <p:cNvSpPr>
            <a:spLocks noGrp="1"/>
          </p:cNvSpPr>
          <p:nvPr>
            <p:ph type="body" sz="quarter" idx="15"/>
          </p:nvPr>
        </p:nvSpPr>
        <p:spPr>
          <a:xfrm>
            <a:off x="3393083" y="1239563"/>
            <a:ext cx="3244199" cy="4540469"/>
          </a:xfrm>
        </p:spPr>
        <p:txBody>
          <a:bodyPr/>
          <a:lstStyle/>
          <a:p>
            <a:pPr marL="0" indent="0">
              <a:buNone/>
            </a:pPr>
            <a:r>
              <a:rPr lang="en-US" sz="1400" b="1" dirty="0" smtClean="0"/>
              <a:t>Example:</a:t>
            </a:r>
          </a:p>
          <a:p>
            <a:pPr marL="0" indent="0">
              <a:buNone/>
            </a:pPr>
            <a:r>
              <a:rPr lang="en-US" sz="1400" dirty="0" smtClean="0"/>
              <a:t>Montmorency FC recruited a player from Heidelberg FC (both in the NFL) in 2014.  He was not classified as a premium player, but did play more seniors than reserves in the previous season (2013). (Note: he has not played at a higher level in the previous 3 seasons)</a:t>
            </a:r>
          </a:p>
          <a:p>
            <a:pPr marL="0" indent="0">
              <a:buNone/>
            </a:pPr>
            <a:r>
              <a:rPr lang="en-US" sz="1400" b="1" dirty="0" smtClean="0"/>
              <a:t>Solution: </a:t>
            </a:r>
            <a:r>
              <a:rPr lang="en-US" sz="1400" dirty="0" smtClean="0"/>
              <a:t>Given he was recruited as a senior community player he is worth 3 points.  However given he is transferring from another club in the same competition, an additional penalty point will be applied.</a:t>
            </a:r>
          </a:p>
          <a:p>
            <a:pPr marL="0" indent="0">
              <a:spcBef>
                <a:spcPts val="0"/>
              </a:spcBef>
              <a:buNone/>
            </a:pPr>
            <a:r>
              <a:rPr lang="en-US" sz="1400" dirty="0" smtClean="0"/>
              <a:t>2014 </a:t>
            </a:r>
            <a:r>
              <a:rPr lang="en-US" sz="1400" dirty="0"/>
              <a:t>– 4 points </a:t>
            </a:r>
            <a:r>
              <a:rPr lang="en-US" sz="1100" dirty="0"/>
              <a:t>(1 point deduction from 2013)</a:t>
            </a:r>
          </a:p>
          <a:p>
            <a:pPr marL="0" indent="0">
              <a:spcBef>
                <a:spcPts val="0"/>
              </a:spcBef>
              <a:buNone/>
            </a:pPr>
            <a:r>
              <a:rPr lang="en-US" sz="1400" dirty="0"/>
              <a:t>2015 – 3 points </a:t>
            </a:r>
            <a:r>
              <a:rPr lang="en-US" sz="1100" dirty="0"/>
              <a:t>(1 point deduction from 2014)</a:t>
            </a:r>
          </a:p>
          <a:p>
            <a:pPr marL="0" indent="0">
              <a:spcBef>
                <a:spcPts val="0"/>
              </a:spcBef>
              <a:buNone/>
            </a:pPr>
            <a:r>
              <a:rPr lang="en-US" sz="1400" dirty="0"/>
              <a:t>2016 – 2 points </a:t>
            </a:r>
            <a:r>
              <a:rPr lang="en-US" sz="1100" dirty="0"/>
              <a:t>(1 point deduction from </a:t>
            </a:r>
            <a:r>
              <a:rPr lang="en-US" sz="1100" dirty="0" smtClean="0"/>
              <a:t>2015)</a:t>
            </a:r>
            <a:endParaRPr lang="en-US" sz="1100" dirty="0"/>
          </a:p>
          <a:p>
            <a:pPr marL="0" indent="0">
              <a:buNone/>
            </a:pPr>
            <a:endParaRPr lang="en-US" sz="1400" dirty="0"/>
          </a:p>
        </p:txBody>
      </p:sp>
      <p:sp>
        <p:nvSpPr>
          <p:cNvPr id="24" name="Text Placeholder 3"/>
          <p:cNvSpPr>
            <a:spLocks noGrp="1"/>
          </p:cNvSpPr>
          <p:nvPr>
            <p:ph type="body" sz="quarter" idx="15"/>
          </p:nvPr>
        </p:nvSpPr>
        <p:spPr>
          <a:xfrm>
            <a:off x="6702272" y="1239563"/>
            <a:ext cx="3060962" cy="4540469"/>
          </a:xfrm>
        </p:spPr>
        <p:txBody>
          <a:bodyPr/>
          <a:lstStyle/>
          <a:p>
            <a:pPr marL="0" indent="0">
              <a:buNone/>
            </a:pPr>
            <a:r>
              <a:rPr lang="en-US" sz="1400" b="1" dirty="0" smtClean="0"/>
              <a:t>Example:</a:t>
            </a:r>
          </a:p>
          <a:p>
            <a:pPr marL="0" indent="0">
              <a:buNone/>
            </a:pPr>
            <a:r>
              <a:rPr lang="en-US" sz="1400" dirty="0" smtClean="0"/>
              <a:t>St Kilda City FC recruit a player in 2015 who played 9 games with the Geelong Falcons in the TAC Cup in 2014.  He also played 10 senior games for Ocean Grove in the seniors</a:t>
            </a:r>
            <a:r>
              <a:rPr lang="en-US" sz="1400" dirty="0"/>
              <a:t> </a:t>
            </a:r>
            <a:r>
              <a:rPr lang="en-US" sz="1400" dirty="0" smtClean="0"/>
              <a:t>that same season.  </a:t>
            </a:r>
            <a:endParaRPr lang="en-US" sz="1400" dirty="0"/>
          </a:p>
          <a:p>
            <a:pPr marL="0" indent="0">
              <a:buNone/>
            </a:pPr>
            <a:r>
              <a:rPr lang="en-US" sz="1400" b="1" dirty="0" smtClean="0"/>
              <a:t>Solution: </a:t>
            </a:r>
            <a:r>
              <a:rPr lang="en-US" sz="1400" dirty="0" smtClean="0"/>
              <a:t>Given a TAC Cup player is worth </a:t>
            </a:r>
            <a:r>
              <a:rPr lang="en-US" sz="1400" dirty="0"/>
              <a:t>4</a:t>
            </a:r>
            <a:r>
              <a:rPr lang="en-US" sz="1400" dirty="0" smtClean="0"/>
              <a:t> points and a senior community player is worth 3 points, he must be allocated the highest possible points which is 4.</a:t>
            </a:r>
          </a:p>
          <a:p>
            <a:pPr marL="0" indent="0">
              <a:spcBef>
                <a:spcPts val="0"/>
              </a:spcBef>
              <a:buNone/>
            </a:pPr>
            <a:r>
              <a:rPr lang="en-US" sz="1400" dirty="0"/>
              <a:t>2015 – 4</a:t>
            </a:r>
            <a:r>
              <a:rPr lang="en-US" sz="1400" dirty="0" smtClean="0"/>
              <a:t> </a:t>
            </a:r>
            <a:r>
              <a:rPr lang="en-US" sz="1400" dirty="0"/>
              <a:t>points </a:t>
            </a:r>
            <a:r>
              <a:rPr lang="en-US" sz="1100" dirty="0"/>
              <a:t>(1 point deduction from 2014)</a:t>
            </a:r>
          </a:p>
          <a:p>
            <a:pPr marL="0" indent="0">
              <a:spcBef>
                <a:spcPts val="0"/>
              </a:spcBef>
              <a:buNone/>
            </a:pPr>
            <a:r>
              <a:rPr lang="en-US" sz="1400" dirty="0"/>
              <a:t>2016 – 3</a:t>
            </a:r>
            <a:r>
              <a:rPr lang="en-US" sz="1400" dirty="0" smtClean="0"/>
              <a:t> </a:t>
            </a:r>
            <a:r>
              <a:rPr lang="en-US" sz="1400" dirty="0"/>
              <a:t>points </a:t>
            </a:r>
            <a:r>
              <a:rPr lang="en-US" sz="1100" dirty="0"/>
              <a:t>(1 point deduction from </a:t>
            </a:r>
            <a:r>
              <a:rPr lang="en-US" sz="1100" dirty="0" smtClean="0"/>
              <a:t>2015)</a:t>
            </a:r>
            <a:endParaRPr lang="en-US" sz="1100" dirty="0"/>
          </a:p>
        </p:txBody>
      </p:sp>
    </p:spTree>
    <p:extLst>
      <p:ext uri="{BB962C8B-B14F-4D97-AF65-F5344CB8AC3E}">
        <p14:creationId xmlns:p14="http://schemas.microsoft.com/office/powerpoint/2010/main" val="39000199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into existing points systems, and via the club survey, it was identified a points system on it’s own won’t limit player payments, hence the introduction of a salary cap is required…..</a:t>
            </a:r>
            <a:endParaRPr lang="en-US" dirty="0"/>
          </a:p>
        </p:txBody>
      </p:sp>
      <p:sp>
        <p:nvSpPr>
          <p:cNvPr id="4" name="Text Placeholder 3"/>
          <p:cNvSpPr>
            <a:spLocks noGrp="1"/>
          </p:cNvSpPr>
          <p:nvPr>
            <p:ph type="body" sz="quarter" idx="15"/>
          </p:nvPr>
        </p:nvSpPr>
        <p:spPr>
          <a:xfrm>
            <a:off x="179210" y="1078855"/>
            <a:ext cx="9438087" cy="4110366"/>
          </a:xfrm>
        </p:spPr>
        <p:txBody>
          <a:bodyPr/>
          <a:lstStyle/>
          <a:p>
            <a:pPr marL="0" indent="0">
              <a:buNone/>
            </a:pPr>
            <a:r>
              <a:rPr lang="en-AU" sz="1400" b="1" dirty="0" smtClean="0"/>
              <a:t>Salary Cap Introduction - </a:t>
            </a:r>
          </a:p>
          <a:p>
            <a:pPr marL="639762" indent="-285750">
              <a:buFont typeface="Arial" panose="020B0604020202020204" pitchFamily="34" charset="0"/>
              <a:buChar char="•"/>
            </a:pPr>
            <a:r>
              <a:rPr lang="en-AU" sz="1400" dirty="0" smtClean="0"/>
              <a:t>The proposed salary cap is designed to place a </a:t>
            </a:r>
            <a:r>
              <a:rPr lang="en-AU" sz="1400" u="sng" dirty="0" smtClean="0"/>
              <a:t>ceiling </a:t>
            </a:r>
            <a:r>
              <a:rPr lang="en-AU" sz="1400" dirty="0" smtClean="0"/>
              <a:t>on player payments</a:t>
            </a:r>
          </a:p>
          <a:p>
            <a:pPr marL="639762" indent="-285750">
              <a:buFont typeface="Arial" panose="020B0604020202020204" pitchFamily="34" charset="0"/>
              <a:buChar char="•"/>
            </a:pPr>
            <a:r>
              <a:rPr lang="en-AU" sz="1400" dirty="0" smtClean="0"/>
              <a:t>It </a:t>
            </a:r>
            <a:r>
              <a:rPr lang="en-AU" sz="1400" dirty="0"/>
              <a:t>will look </a:t>
            </a:r>
            <a:r>
              <a:rPr lang="en-AU" sz="1400" dirty="0" smtClean="0"/>
              <a:t>at providing </a:t>
            </a:r>
            <a:r>
              <a:rPr lang="en-AU" sz="1400" dirty="0"/>
              <a:t>tools for </a:t>
            </a:r>
            <a:r>
              <a:rPr lang="en-AU" sz="1400" dirty="0" smtClean="0"/>
              <a:t>clubs to </a:t>
            </a:r>
            <a:r>
              <a:rPr lang="en-AU" sz="1400" dirty="0"/>
              <a:t>“not be allowed” to meet </a:t>
            </a:r>
            <a:r>
              <a:rPr lang="en-AU" sz="1400" dirty="0" smtClean="0"/>
              <a:t>player demands</a:t>
            </a:r>
          </a:p>
          <a:p>
            <a:pPr marL="639762" indent="-285750">
              <a:buFont typeface="Arial" panose="020B0604020202020204" pitchFamily="34" charset="0"/>
              <a:buChar char="•"/>
            </a:pPr>
            <a:r>
              <a:rPr lang="en-AU" sz="1400" dirty="0" smtClean="0"/>
              <a:t>To ensure a cap meets the local conditions metro </a:t>
            </a:r>
            <a:r>
              <a:rPr lang="en-AU" sz="1400" dirty="0"/>
              <a:t>l</a:t>
            </a:r>
            <a:r>
              <a:rPr lang="en-AU" sz="1400" dirty="0" smtClean="0"/>
              <a:t>eagues and region </a:t>
            </a:r>
            <a:r>
              <a:rPr lang="en-AU" sz="1400" dirty="0"/>
              <a:t>c</a:t>
            </a:r>
            <a:r>
              <a:rPr lang="en-AU" sz="1400" dirty="0" smtClean="0"/>
              <a:t>ommissions will recommend </a:t>
            </a:r>
            <a:r>
              <a:rPr lang="en-AU" sz="1400" dirty="0"/>
              <a:t>the parameters for </a:t>
            </a:r>
            <a:r>
              <a:rPr lang="en-AU" sz="1400" dirty="0" smtClean="0"/>
              <a:t>the </a:t>
            </a:r>
            <a:r>
              <a:rPr lang="en-AU" sz="1400" dirty="0"/>
              <a:t>salary cap for </a:t>
            </a:r>
            <a:r>
              <a:rPr lang="en-AU" sz="1400" dirty="0" smtClean="0"/>
              <a:t>the </a:t>
            </a:r>
            <a:r>
              <a:rPr lang="en-AU" sz="1400" dirty="0"/>
              <a:t>competition under its </a:t>
            </a:r>
            <a:r>
              <a:rPr lang="en-AU" sz="1400" dirty="0" smtClean="0"/>
              <a:t>administration.   AFL </a:t>
            </a:r>
            <a:r>
              <a:rPr lang="en-AU" sz="1400" dirty="0"/>
              <a:t>Victoria </a:t>
            </a:r>
            <a:r>
              <a:rPr lang="en-AU" sz="1400" dirty="0" smtClean="0"/>
              <a:t>will ratify the </a:t>
            </a:r>
            <a:r>
              <a:rPr lang="en-AU" sz="1400" dirty="0"/>
              <a:t>parameters recommended </a:t>
            </a:r>
            <a:r>
              <a:rPr lang="en-AU" sz="1400" dirty="0" smtClean="0"/>
              <a:t>in order </a:t>
            </a:r>
            <a:r>
              <a:rPr lang="en-AU" sz="1400" dirty="0"/>
              <a:t>to address any significant discrepancies between neighbouring </a:t>
            </a:r>
            <a:r>
              <a:rPr lang="en-AU" sz="1400" dirty="0" smtClean="0"/>
              <a:t>competitions.  </a:t>
            </a:r>
          </a:p>
          <a:p>
            <a:pPr marL="639762" indent="-285750">
              <a:buFont typeface="Arial" panose="020B0604020202020204" pitchFamily="34" charset="0"/>
              <a:buChar char="•"/>
            </a:pPr>
            <a:r>
              <a:rPr lang="en-AU" sz="1400" dirty="0" smtClean="0"/>
              <a:t>Establishment of salary cap figures for each competition is well advanced with clubs providing suggested amounts via the survey.  Leagues and region commissions </a:t>
            </a:r>
            <a:r>
              <a:rPr lang="en-AU" sz="1400" dirty="0" smtClean="0"/>
              <a:t>are currently </a:t>
            </a:r>
            <a:r>
              <a:rPr lang="en-AU" sz="1400" dirty="0" smtClean="0"/>
              <a:t>further investigating local parameters, which will be fine tuned as part of the testing process.</a:t>
            </a:r>
          </a:p>
          <a:p>
            <a:pPr marL="639762" indent="-285750">
              <a:buFont typeface="Arial" panose="020B0604020202020204" pitchFamily="34" charset="0"/>
              <a:buChar char="•"/>
            </a:pPr>
            <a:r>
              <a:rPr lang="en-AU" sz="1400" dirty="0" smtClean="0"/>
              <a:t>Compliance of the salary cap is a challenge that is raised within every forum.  The salary cap is no different to good budgeting practice, just as clubs set a limit to operate their own club budget, they will need to set a limit for their salary cap and be expected to operate within that limit.</a:t>
            </a:r>
          </a:p>
          <a:p>
            <a:pPr marL="639762" indent="-285750">
              <a:buFont typeface="Arial" panose="020B0604020202020204" pitchFamily="34" charset="0"/>
              <a:buChar char="•"/>
            </a:pPr>
            <a:r>
              <a:rPr lang="en-AU" sz="1400" dirty="0" smtClean="0"/>
              <a:t>As detailed in the enforcement provisions, clubs will be subject to detailed audits of their finances including player contracts, with breaches attracting the heaviest of penalties, capable of severely damaging a clubs reputation and standing within the community.   </a:t>
            </a:r>
          </a:p>
          <a:p>
            <a:pPr marL="0" indent="0">
              <a:buNone/>
            </a:pPr>
            <a:r>
              <a:rPr lang="en-AU" sz="1400" dirty="0" smtClean="0"/>
              <a:t> </a:t>
            </a:r>
          </a:p>
          <a:p>
            <a:endParaRPr lang="en-AU" sz="1400" dirty="0"/>
          </a:p>
          <a:p>
            <a:endParaRPr lang="en-AU" sz="1400" dirty="0" smtClean="0"/>
          </a:p>
          <a:p>
            <a:endParaRPr lang="en-AU" sz="1400" dirty="0"/>
          </a:p>
          <a:p>
            <a:endParaRPr lang="en-AU" sz="1400" dirty="0" smtClean="0"/>
          </a:p>
          <a:p>
            <a:pPr marL="0" indent="0">
              <a:buNone/>
            </a:pPr>
            <a:endParaRPr lang="en-US" dirty="0" smtClean="0"/>
          </a:p>
        </p:txBody>
      </p:sp>
      <p:sp>
        <p:nvSpPr>
          <p:cNvPr id="23" name="TextBox 22"/>
          <p:cNvSpPr txBox="1"/>
          <p:nvPr/>
        </p:nvSpPr>
        <p:spPr>
          <a:xfrm>
            <a:off x="1347541" y="5420678"/>
            <a:ext cx="7178784" cy="884474"/>
          </a:xfrm>
          <a:prstGeom prst="rect">
            <a:avLst/>
          </a:prstGeom>
          <a:noFill/>
          <a:ln>
            <a:solidFill>
              <a:schemeClr val="tx1"/>
            </a:solidFill>
          </a:ln>
        </p:spPr>
        <p:txBody>
          <a:bodyPr wrap="square" lIns="0" tIns="0" rIns="0" bIns="0" rtlCol="0" anchor="ctr">
            <a:noAutofit/>
          </a:bodyPr>
          <a:lstStyle/>
          <a:p>
            <a:pPr algn="ctr">
              <a:buClr>
                <a:schemeClr val="tx2"/>
              </a:buClr>
            </a:pPr>
            <a:r>
              <a:rPr lang="en-AU" sz="1400" b="1" dirty="0" smtClean="0">
                <a:solidFill>
                  <a:srgbClr val="333333"/>
                </a:solidFill>
              </a:rPr>
              <a:t>“We anticipate that we need to increase our player budget by 20% each year for the next 3 years to remain competitive and we are unsure how we will do that” </a:t>
            </a:r>
          </a:p>
          <a:p>
            <a:pPr algn="ctr">
              <a:buClr>
                <a:schemeClr val="tx2"/>
              </a:buClr>
            </a:pPr>
            <a:r>
              <a:rPr lang="en-AU" sz="1200" dirty="0" smtClean="0">
                <a:solidFill>
                  <a:srgbClr val="333333"/>
                </a:solidFill>
              </a:rPr>
              <a:t>Bellarine FL - Club Representative </a:t>
            </a:r>
          </a:p>
        </p:txBody>
      </p:sp>
    </p:spTree>
    <p:extLst>
      <p:ext uri="{BB962C8B-B14F-4D97-AF65-F5344CB8AC3E}">
        <p14:creationId xmlns:p14="http://schemas.microsoft.com/office/powerpoint/2010/main" val="36138522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key implementation principles of a proposed salary cap puts the onus on players to ensure they only receive payments as detailed within their playing contract…..</a:t>
            </a:r>
            <a:endParaRPr lang="en-US" dirty="0"/>
          </a:p>
        </p:txBody>
      </p:sp>
      <p:sp>
        <p:nvSpPr>
          <p:cNvPr id="4" name="Text Placeholder 3"/>
          <p:cNvSpPr>
            <a:spLocks noGrp="1"/>
          </p:cNvSpPr>
          <p:nvPr>
            <p:ph type="body" sz="quarter" idx="15"/>
          </p:nvPr>
        </p:nvSpPr>
        <p:spPr>
          <a:xfrm>
            <a:off x="395110" y="1145243"/>
            <a:ext cx="9123267" cy="4123987"/>
          </a:xfrm>
        </p:spPr>
        <p:txBody>
          <a:bodyPr/>
          <a:lstStyle/>
          <a:p>
            <a:pPr marL="0" indent="0">
              <a:buNone/>
            </a:pPr>
            <a:r>
              <a:rPr lang="en-AU" sz="1400" b="1" dirty="0" smtClean="0"/>
              <a:t>Key implementation principles of a proposed salary cap;</a:t>
            </a:r>
          </a:p>
          <a:p>
            <a:pPr>
              <a:buFont typeface="Arial" panose="020B0604020202020204" pitchFamily="34" charset="0"/>
              <a:buChar char="•"/>
            </a:pPr>
            <a:r>
              <a:rPr lang="en-AU" sz="1400" dirty="0" smtClean="0"/>
              <a:t>The salary cap would </a:t>
            </a:r>
            <a:r>
              <a:rPr lang="en-AU" sz="1400" dirty="0"/>
              <a:t>apply to </a:t>
            </a:r>
            <a:r>
              <a:rPr lang="en-AU" sz="1400" dirty="0" smtClean="0"/>
              <a:t>all player payments allocated to senior players throughout each season.</a:t>
            </a:r>
          </a:p>
          <a:p>
            <a:pPr>
              <a:buFont typeface="Arial" panose="020B0604020202020204" pitchFamily="34" charset="0"/>
              <a:buChar char="•"/>
            </a:pPr>
            <a:r>
              <a:rPr lang="en-AU" sz="1400" dirty="0" smtClean="0"/>
              <a:t>Player payments are to be detailed in standard state wide player contracts.  This contract would be accompanied by a statutory declaration signed by the player which outlines that all payments to play for the club are confined to the detail contained within the standard player contract</a:t>
            </a:r>
          </a:p>
          <a:p>
            <a:pPr>
              <a:buFont typeface="Arial" panose="020B0604020202020204" pitchFamily="34" charset="0"/>
              <a:buChar char="•"/>
            </a:pPr>
            <a:r>
              <a:rPr lang="en-AU" sz="1400" dirty="0" smtClean="0"/>
              <a:t>Payments </a:t>
            </a:r>
            <a:r>
              <a:rPr lang="en-AU" sz="1400" dirty="0"/>
              <a:t>made by either the club or a third </a:t>
            </a:r>
            <a:r>
              <a:rPr lang="en-AU" sz="1400" dirty="0" smtClean="0"/>
              <a:t>party to a player based upon their participation that is not contained within the player’s contract is illegal.  </a:t>
            </a:r>
          </a:p>
          <a:p>
            <a:pPr>
              <a:buFont typeface="Arial" panose="020B0604020202020204" pitchFamily="34" charset="0"/>
              <a:buChar char="•"/>
            </a:pPr>
            <a:r>
              <a:rPr lang="en-AU" sz="1400" dirty="0" smtClean="0"/>
              <a:t>In relation to employment, clubs are able to assist with employment opportunities for a player, provided the terms and conditions are consistent with current commercial practices.  Employment cannot be linked to the operations of the </a:t>
            </a:r>
            <a:r>
              <a:rPr lang="en-AU" sz="1400" dirty="0" smtClean="0"/>
              <a:t>club.</a:t>
            </a:r>
            <a:endParaRPr lang="en-AU" sz="1400" dirty="0" smtClean="0"/>
          </a:p>
          <a:p>
            <a:pPr>
              <a:buFont typeface="Arial" panose="020B0604020202020204" pitchFamily="34" charset="0"/>
              <a:buChar char="•"/>
            </a:pPr>
            <a:r>
              <a:rPr lang="en-AU" sz="1400" dirty="0" smtClean="0"/>
              <a:t>The accumulated total payments made to players (as detailed in player contracts) must not exceed the league or region </a:t>
            </a:r>
            <a:r>
              <a:rPr lang="en-AU" sz="1400" dirty="0"/>
              <a:t>c</a:t>
            </a:r>
            <a:r>
              <a:rPr lang="en-AU" sz="1400" dirty="0" smtClean="0"/>
              <a:t>ommission salary cap for that particular season.  </a:t>
            </a:r>
            <a:endParaRPr lang="en-AU" dirty="0"/>
          </a:p>
          <a:p>
            <a:pPr marL="0" indent="0">
              <a:buNone/>
            </a:pPr>
            <a:endParaRPr lang="en-US" dirty="0" smtClean="0"/>
          </a:p>
        </p:txBody>
      </p:sp>
    </p:spTree>
    <p:extLst>
      <p:ext uri="{BB962C8B-B14F-4D97-AF65-F5344CB8AC3E}">
        <p14:creationId xmlns:p14="http://schemas.microsoft.com/office/powerpoint/2010/main" val="7141268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salary cap continued …..</a:t>
            </a:r>
            <a:endParaRPr lang="en-US" dirty="0"/>
          </a:p>
        </p:txBody>
      </p:sp>
      <p:sp>
        <p:nvSpPr>
          <p:cNvPr id="4" name="Text Placeholder 3"/>
          <p:cNvSpPr>
            <a:spLocks noGrp="1"/>
          </p:cNvSpPr>
          <p:nvPr>
            <p:ph type="body" sz="quarter" idx="15"/>
          </p:nvPr>
        </p:nvSpPr>
        <p:spPr>
          <a:xfrm>
            <a:off x="223940" y="1114278"/>
            <a:ext cx="9539294" cy="4273062"/>
          </a:xfrm>
        </p:spPr>
        <p:txBody>
          <a:bodyPr/>
          <a:lstStyle/>
          <a:p>
            <a:pPr marL="0" indent="0">
              <a:buNone/>
            </a:pPr>
            <a:r>
              <a:rPr lang="en-AU" sz="1400" b="1" dirty="0"/>
              <a:t>Further implementation </a:t>
            </a:r>
            <a:r>
              <a:rPr lang="en-AU" sz="1400" b="1" dirty="0" smtClean="0"/>
              <a:t>principles of </a:t>
            </a:r>
            <a:r>
              <a:rPr lang="en-AU" sz="1400" b="1" dirty="0"/>
              <a:t>a proposed salary cap;</a:t>
            </a:r>
          </a:p>
          <a:p>
            <a:pPr>
              <a:buFont typeface="Arial" panose="020B0604020202020204" pitchFamily="34" charset="0"/>
              <a:buChar char="•"/>
            </a:pPr>
            <a:r>
              <a:rPr lang="en-AU" sz="1400" dirty="0"/>
              <a:t>To ensure a cap meets the local conditions </a:t>
            </a:r>
            <a:r>
              <a:rPr lang="en-AU" sz="1400" dirty="0" smtClean="0"/>
              <a:t>metro </a:t>
            </a:r>
            <a:r>
              <a:rPr lang="en-AU" sz="1400" dirty="0"/>
              <a:t>l</a:t>
            </a:r>
            <a:r>
              <a:rPr lang="en-AU" sz="1400" dirty="0" smtClean="0"/>
              <a:t>eagues </a:t>
            </a:r>
            <a:r>
              <a:rPr lang="en-AU" sz="1400" dirty="0"/>
              <a:t>and </a:t>
            </a:r>
            <a:r>
              <a:rPr lang="en-AU" sz="1400" dirty="0" smtClean="0"/>
              <a:t>region </a:t>
            </a:r>
            <a:r>
              <a:rPr lang="en-AU" sz="1400" dirty="0"/>
              <a:t>c</a:t>
            </a:r>
            <a:r>
              <a:rPr lang="en-AU" sz="1400" dirty="0" smtClean="0"/>
              <a:t>ommissions will recommend </a:t>
            </a:r>
            <a:r>
              <a:rPr lang="en-AU" sz="1400" dirty="0"/>
              <a:t>the parameters for the salary cap for the competition under its administration.   </a:t>
            </a:r>
            <a:endParaRPr lang="en-AU" sz="1400" dirty="0" smtClean="0"/>
          </a:p>
          <a:p>
            <a:pPr lvl="2">
              <a:buFont typeface="Courier New" panose="02070309020205020404" pitchFamily="49" charset="0"/>
              <a:buChar char="o"/>
            </a:pPr>
            <a:r>
              <a:rPr lang="en-AU" sz="1400" dirty="0" smtClean="0"/>
              <a:t>AFL </a:t>
            </a:r>
            <a:r>
              <a:rPr lang="en-AU" sz="1400" dirty="0"/>
              <a:t>Victoria will ratify the parameters recommended by Metro </a:t>
            </a:r>
            <a:r>
              <a:rPr lang="en-AU" sz="1400" dirty="0" smtClean="0"/>
              <a:t>leagues </a:t>
            </a:r>
            <a:r>
              <a:rPr lang="en-AU" sz="1400" dirty="0"/>
              <a:t>and </a:t>
            </a:r>
            <a:r>
              <a:rPr lang="en-AU" sz="1400" dirty="0" smtClean="0"/>
              <a:t>region </a:t>
            </a:r>
            <a:r>
              <a:rPr lang="en-AU" sz="1400" dirty="0"/>
              <a:t>c</a:t>
            </a:r>
            <a:r>
              <a:rPr lang="en-AU" sz="1400" dirty="0" smtClean="0"/>
              <a:t>ommissions </a:t>
            </a:r>
            <a:r>
              <a:rPr lang="en-AU" sz="1400" dirty="0"/>
              <a:t>in order to address any significant discrepancies between neighbouring competitions</a:t>
            </a:r>
            <a:r>
              <a:rPr lang="en-AU" sz="1400" dirty="0" smtClean="0"/>
              <a:t>.</a:t>
            </a:r>
          </a:p>
          <a:p>
            <a:pPr marL="0" indent="0">
              <a:buNone/>
            </a:pPr>
            <a:r>
              <a:rPr lang="en-AU" sz="1400" dirty="0" smtClean="0"/>
              <a:t>NOTE: The </a:t>
            </a:r>
            <a:r>
              <a:rPr lang="en-AU" sz="1400" dirty="0" smtClean="0"/>
              <a:t>salary </a:t>
            </a:r>
            <a:r>
              <a:rPr lang="en-AU" sz="1400" dirty="0" smtClean="0"/>
              <a:t>cap figure will be determined throughout the testing period (May – July 2015) in consultation with clubs and from feedback via the survey.  </a:t>
            </a:r>
          </a:p>
          <a:p>
            <a:pPr>
              <a:buFont typeface="Arial" panose="020B0604020202020204" pitchFamily="34" charset="0"/>
              <a:buChar char="•"/>
            </a:pPr>
            <a:r>
              <a:rPr lang="en-AU" sz="1400" dirty="0" smtClean="0"/>
              <a:t>All </a:t>
            </a:r>
            <a:r>
              <a:rPr lang="en-AU" sz="1400" dirty="0"/>
              <a:t>player contracts must be lodged electronically to a secure portal where they may be audited by an independent integrity officer </a:t>
            </a:r>
            <a:r>
              <a:rPr lang="en-AU" sz="1400" dirty="0" smtClean="0"/>
              <a:t>engaged </a:t>
            </a:r>
            <a:r>
              <a:rPr lang="en-AU" sz="1400" dirty="0"/>
              <a:t>by a particular </a:t>
            </a:r>
            <a:r>
              <a:rPr lang="en-AU" sz="1400" dirty="0" smtClean="0"/>
              <a:t>metro </a:t>
            </a:r>
            <a:r>
              <a:rPr lang="en-AU" sz="1400" dirty="0"/>
              <a:t>l</a:t>
            </a:r>
            <a:r>
              <a:rPr lang="en-AU" sz="1400" dirty="0" smtClean="0"/>
              <a:t>eague </a:t>
            </a:r>
            <a:r>
              <a:rPr lang="en-AU" sz="1400" dirty="0"/>
              <a:t>or </a:t>
            </a:r>
            <a:r>
              <a:rPr lang="en-AU" sz="1400" dirty="0" smtClean="0"/>
              <a:t>region </a:t>
            </a:r>
            <a:r>
              <a:rPr lang="en-AU" sz="1400" dirty="0"/>
              <a:t>c</a:t>
            </a:r>
            <a:r>
              <a:rPr lang="en-AU" sz="1400" dirty="0" smtClean="0"/>
              <a:t>ommission </a:t>
            </a:r>
            <a:r>
              <a:rPr lang="en-AU" sz="1400" dirty="0"/>
              <a:t>and accredited by AFL Victoria. </a:t>
            </a:r>
            <a:endParaRPr lang="en-AU" sz="1400" dirty="0" smtClean="0"/>
          </a:p>
          <a:p>
            <a:pPr>
              <a:buFont typeface="Arial" panose="020B0604020202020204" pitchFamily="34" charset="0"/>
              <a:buChar char="•"/>
            </a:pPr>
            <a:r>
              <a:rPr lang="en-US" sz="1400" dirty="0" smtClean="0"/>
              <a:t>Player </a:t>
            </a:r>
            <a:r>
              <a:rPr lang="en-US" sz="1400" dirty="0" smtClean="0"/>
              <a:t>incentives e.g. match awards, need to be included in the overall club’s salary cap, with budgeting tools to be provided to club administrators to ensure total player payments and the incentive ‘pool’ of money falls under the cap.  </a:t>
            </a:r>
          </a:p>
        </p:txBody>
      </p:sp>
      <p:sp>
        <p:nvSpPr>
          <p:cNvPr id="22" name="TextBox 21"/>
          <p:cNvSpPr txBox="1"/>
          <p:nvPr/>
        </p:nvSpPr>
        <p:spPr>
          <a:xfrm>
            <a:off x="2004222" y="5185133"/>
            <a:ext cx="6109424" cy="884474"/>
          </a:xfrm>
          <a:prstGeom prst="rect">
            <a:avLst/>
          </a:prstGeom>
          <a:noFill/>
          <a:ln>
            <a:solidFill>
              <a:schemeClr val="tx1"/>
            </a:solidFill>
          </a:ln>
        </p:spPr>
        <p:txBody>
          <a:bodyPr wrap="square" lIns="0" tIns="0" rIns="0" bIns="0" rtlCol="0" anchor="ctr">
            <a:noAutofit/>
          </a:bodyPr>
          <a:lstStyle/>
          <a:p>
            <a:pPr algn="ctr">
              <a:buClr>
                <a:schemeClr val="tx2"/>
              </a:buClr>
            </a:pPr>
            <a:r>
              <a:rPr lang="en-AU" sz="1400" b="1" dirty="0" smtClean="0">
                <a:solidFill>
                  <a:srgbClr val="333333"/>
                </a:solidFill>
              </a:rPr>
              <a:t>“There is now a percentage of the local population that are disenchanted with the football club, and won’t participate in fundraising efforts because they assume funds raised are going to paid players” </a:t>
            </a:r>
          </a:p>
          <a:p>
            <a:pPr algn="ctr">
              <a:buClr>
                <a:schemeClr val="tx2"/>
              </a:buClr>
            </a:pPr>
            <a:r>
              <a:rPr lang="en-AU" sz="1200" dirty="0" smtClean="0">
                <a:solidFill>
                  <a:srgbClr val="333333"/>
                </a:solidFill>
              </a:rPr>
              <a:t>Mininera DFL - Club Representative </a:t>
            </a:r>
          </a:p>
        </p:txBody>
      </p:sp>
    </p:spTree>
    <p:extLst>
      <p:ext uri="{BB962C8B-B14F-4D97-AF65-F5344CB8AC3E}">
        <p14:creationId xmlns:p14="http://schemas.microsoft.com/office/powerpoint/2010/main" val="7686815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introduction of a standard state wide playing contract will compliment a salary cap…..</a:t>
            </a:r>
            <a:endParaRPr lang="en-US" dirty="0"/>
          </a:p>
        </p:txBody>
      </p:sp>
      <p:sp>
        <p:nvSpPr>
          <p:cNvPr id="13" name="Text Placeholder 3"/>
          <p:cNvSpPr>
            <a:spLocks noGrp="1"/>
          </p:cNvSpPr>
          <p:nvPr>
            <p:ph type="body" sz="quarter" idx="15"/>
          </p:nvPr>
        </p:nvSpPr>
        <p:spPr>
          <a:xfrm>
            <a:off x="179210" y="1087755"/>
            <a:ext cx="9584023" cy="4885342"/>
          </a:xfrm>
        </p:spPr>
        <p:txBody>
          <a:bodyPr/>
          <a:lstStyle/>
          <a:p>
            <a:pPr marL="0" indent="0">
              <a:buNone/>
            </a:pPr>
            <a:r>
              <a:rPr lang="en-US" sz="1400" b="1" dirty="0" smtClean="0"/>
              <a:t>Standard state wide </a:t>
            </a:r>
            <a:r>
              <a:rPr lang="en-US" sz="1400" b="1" dirty="0"/>
              <a:t>p</a:t>
            </a:r>
            <a:r>
              <a:rPr lang="en-US" sz="1400" b="1" dirty="0" smtClean="0"/>
              <a:t>laying </a:t>
            </a:r>
            <a:r>
              <a:rPr lang="en-US" sz="1400" b="1" dirty="0"/>
              <a:t>c</a:t>
            </a:r>
            <a:r>
              <a:rPr lang="en-US" sz="1400" b="1" dirty="0" smtClean="0"/>
              <a:t>ontract</a:t>
            </a:r>
          </a:p>
          <a:p>
            <a:r>
              <a:rPr lang="en-US" sz="1400" dirty="0" smtClean="0"/>
              <a:t>AFL Victoria will develop a standard state wide </a:t>
            </a:r>
            <a:r>
              <a:rPr lang="en-US" sz="1400" dirty="0"/>
              <a:t>p</a:t>
            </a:r>
            <a:r>
              <a:rPr lang="en-US" sz="1400" dirty="0" smtClean="0"/>
              <a:t>laying </a:t>
            </a:r>
            <a:r>
              <a:rPr lang="en-US" sz="1400" dirty="0"/>
              <a:t>c</a:t>
            </a:r>
            <a:r>
              <a:rPr lang="en-US" sz="1400" dirty="0" smtClean="0"/>
              <a:t>ontract for all clubs to use when </a:t>
            </a:r>
            <a:r>
              <a:rPr lang="en-US" sz="1400" dirty="0"/>
              <a:t>c</a:t>
            </a:r>
            <a:r>
              <a:rPr lang="en-US" sz="1400" dirty="0" smtClean="0"/>
              <a:t>ontracting players</a:t>
            </a:r>
            <a:endParaRPr lang="en-US" sz="1400" dirty="0"/>
          </a:p>
          <a:p>
            <a:r>
              <a:rPr lang="en-AU" sz="1400" dirty="0" smtClean="0"/>
              <a:t>Standard state wide contracts will include consistent terms and conditions, and spell out the following illegal elements such as: </a:t>
            </a:r>
          </a:p>
          <a:p>
            <a:pPr lvl="2">
              <a:buFont typeface="Courier New" panose="02070309020205020404" pitchFamily="49" charset="0"/>
              <a:buChar char="o"/>
            </a:pPr>
            <a:r>
              <a:rPr lang="en-US" sz="1400" dirty="0" smtClean="0"/>
              <a:t>No sign on fees when a player signs a contract;</a:t>
            </a:r>
          </a:p>
          <a:p>
            <a:pPr lvl="2">
              <a:buFont typeface="Courier New" panose="02070309020205020404" pitchFamily="49" charset="0"/>
              <a:buChar char="o"/>
            </a:pPr>
            <a:r>
              <a:rPr lang="en-US" sz="1400" dirty="0" smtClean="0"/>
              <a:t>No match payments to players for finals appearances (to assist consistent application of salary cap);</a:t>
            </a:r>
          </a:p>
          <a:p>
            <a:pPr lvl="2">
              <a:buFont typeface="Courier New" panose="02070309020205020404" pitchFamily="49" charset="0"/>
              <a:buChar char="o"/>
            </a:pPr>
            <a:r>
              <a:rPr lang="en-US" sz="1400" dirty="0" smtClean="0"/>
              <a:t>No payments allowed to players whilst injured (no play, </a:t>
            </a:r>
            <a:r>
              <a:rPr lang="en-US" sz="1400" dirty="0"/>
              <a:t>n</a:t>
            </a:r>
            <a:r>
              <a:rPr lang="en-US" sz="1400" dirty="0" smtClean="0"/>
              <a:t>o </a:t>
            </a:r>
            <a:r>
              <a:rPr lang="en-US" sz="1400" dirty="0"/>
              <a:t>p</a:t>
            </a:r>
            <a:r>
              <a:rPr lang="en-US" sz="1400" dirty="0" smtClean="0"/>
              <a:t>ay);</a:t>
            </a:r>
          </a:p>
          <a:p>
            <a:pPr lvl="2">
              <a:buFont typeface="Courier New" panose="02070309020205020404" pitchFamily="49" charset="0"/>
              <a:buChar char="o"/>
            </a:pPr>
            <a:r>
              <a:rPr lang="en-US" sz="1400" dirty="0"/>
              <a:t>C</a:t>
            </a:r>
            <a:r>
              <a:rPr lang="en-US" sz="1400" dirty="0" smtClean="0"/>
              <a:t>oaching element identified in contract for playing </a:t>
            </a:r>
            <a:r>
              <a:rPr lang="en-US" sz="1400" dirty="0"/>
              <a:t>c</a:t>
            </a:r>
            <a:r>
              <a:rPr lang="en-US" sz="1400" dirty="0" smtClean="0"/>
              <a:t>oaches (coaching element not included in salary </a:t>
            </a:r>
            <a:r>
              <a:rPr lang="en-US" sz="1400" dirty="0"/>
              <a:t>c</a:t>
            </a:r>
            <a:r>
              <a:rPr lang="en-US" sz="1400" dirty="0" smtClean="0"/>
              <a:t>ap);</a:t>
            </a:r>
          </a:p>
          <a:p>
            <a:pPr lvl="2">
              <a:buFont typeface="Courier New" panose="02070309020205020404" pitchFamily="49" charset="0"/>
              <a:buChar char="o"/>
            </a:pPr>
            <a:r>
              <a:rPr lang="en-US" sz="1400" dirty="0" smtClean="0"/>
              <a:t>A tick box outlining previous best and fairest accomplishments, and other relevant playing achievements to ensure any potential new clubs are aware of an increased points allocation;</a:t>
            </a:r>
          </a:p>
          <a:p>
            <a:pPr lvl="2"/>
            <a:endParaRPr lang="en-US" sz="1400" dirty="0"/>
          </a:p>
          <a:p>
            <a:pPr marL="0" lvl="1" indent="0">
              <a:buNone/>
            </a:pPr>
            <a:r>
              <a:rPr lang="en-US" sz="1400" dirty="0" smtClean="0"/>
              <a:t>All player contracts must be lodged electronically in line with salary cap requirements.</a:t>
            </a:r>
          </a:p>
          <a:p>
            <a:pPr marL="0" indent="0">
              <a:buNone/>
            </a:pPr>
            <a:r>
              <a:rPr lang="en-US" sz="1400" b="1" dirty="0" smtClean="0"/>
              <a:t>National </a:t>
            </a:r>
            <a:r>
              <a:rPr lang="en-US" sz="1400" b="1" dirty="0"/>
              <a:t>p</a:t>
            </a:r>
            <a:r>
              <a:rPr lang="en-US" sz="1400" b="1" dirty="0" smtClean="0"/>
              <a:t>layer </a:t>
            </a:r>
            <a:r>
              <a:rPr lang="en-US" sz="1400" b="1" dirty="0"/>
              <a:t>t</a:t>
            </a:r>
            <a:r>
              <a:rPr lang="en-US" sz="1400" b="1" dirty="0" smtClean="0"/>
              <a:t>ransfer regulations;</a:t>
            </a:r>
            <a:endParaRPr lang="en-US" sz="1400" b="1" dirty="0"/>
          </a:p>
          <a:p>
            <a:r>
              <a:rPr lang="en-US" sz="1400" dirty="0" smtClean="0"/>
              <a:t>Reinforce transfer </a:t>
            </a:r>
            <a:r>
              <a:rPr lang="en-US" sz="1400" dirty="0"/>
              <a:t>f</a:t>
            </a:r>
            <a:r>
              <a:rPr lang="en-US" sz="1400" dirty="0" smtClean="0"/>
              <a:t>ees between clubs are Illegal.  (This will be outlined in the standard player contract)</a:t>
            </a:r>
          </a:p>
          <a:p>
            <a:r>
              <a:rPr lang="en-US" sz="1400" dirty="0" smtClean="0"/>
              <a:t>Allow player </a:t>
            </a:r>
            <a:r>
              <a:rPr lang="en-US" sz="1400" dirty="0"/>
              <a:t>t</a:t>
            </a:r>
            <a:r>
              <a:rPr lang="en-US" sz="1400" dirty="0" smtClean="0"/>
              <a:t>ransfers to take place – 1</a:t>
            </a:r>
            <a:r>
              <a:rPr lang="en-US" sz="1400" baseline="30000" dirty="0" smtClean="0"/>
              <a:t>st</a:t>
            </a:r>
            <a:r>
              <a:rPr lang="en-US" sz="1400" dirty="0" smtClean="0"/>
              <a:t> November – 15</a:t>
            </a:r>
            <a:r>
              <a:rPr lang="en-US" sz="1400" baseline="30000" dirty="0" smtClean="0"/>
              <a:t>th</a:t>
            </a:r>
            <a:r>
              <a:rPr lang="en-US" sz="1400" dirty="0" smtClean="0"/>
              <a:t> December, then 1</a:t>
            </a:r>
            <a:r>
              <a:rPr lang="en-US" sz="1400" baseline="30000" dirty="0" smtClean="0"/>
              <a:t>st</a:t>
            </a:r>
            <a:r>
              <a:rPr lang="en-US" sz="1400" dirty="0" smtClean="0"/>
              <a:t> February – 30</a:t>
            </a:r>
            <a:r>
              <a:rPr lang="en-US" sz="1400" baseline="30000" dirty="0" smtClean="0"/>
              <a:t>th</a:t>
            </a:r>
            <a:r>
              <a:rPr lang="en-US" sz="1400" dirty="0" smtClean="0"/>
              <a:t> June.  This will allow clubs to transfer new players when the contract is actually signed.</a:t>
            </a:r>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22095283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Clubs will be audited….not all will every year, but just like the tax office, when your time comes you will need to demonstrate full compliance…..</a:t>
            </a:r>
            <a:endParaRPr lang="en-US" dirty="0"/>
          </a:p>
        </p:txBody>
      </p:sp>
      <p:sp>
        <p:nvSpPr>
          <p:cNvPr id="4" name="Text Placeholder 3"/>
          <p:cNvSpPr>
            <a:spLocks noGrp="1"/>
          </p:cNvSpPr>
          <p:nvPr>
            <p:ph type="body" sz="quarter" idx="15"/>
          </p:nvPr>
        </p:nvSpPr>
        <p:spPr>
          <a:xfrm>
            <a:off x="179211" y="1326826"/>
            <a:ext cx="4997474" cy="4908888"/>
          </a:xfrm>
        </p:spPr>
        <p:txBody>
          <a:bodyPr/>
          <a:lstStyle/>
          <a:p>
            <a:pPr marL="0" indent="0">
              <a:buNone/>
            </a:pPr>
            <a:endParaRPr lang="en-AU" sz="1400" dirty="0" smtClean="0">
              <a:solidFill>
                <a:srgbClr val="333333"/>
              </a:solidFill>
            </a:endParaRPr>
          </a:p>
          <a:p>
            <a:pPr marL="0" indent="0">
              <a:buNone/>
            </a:pPr>
            <a:r>
              <a:rPr lang="en-AU" sz="1400" dirty="0" smtClean="0">
                <a:solidFill>
                  <a:srgbClr val="333333"/>
                </a:solidFill>
              </a:rPr>
              <a:t>AFL </a:t>
            </a:r>
            <a:r>
              <a:rPr lang="en-AU" sz="1400" dirty="0" smtClean="0">
                <a:solidFill>
                  <a:srgbClr val="333333"/>
                </a:solidFill>
              </a:rPr>
              <a:t>Victoria will develop a policy based upon the feedback to this draft proposal, which will be required to be adopted into the by-laws of all leagues and region </a:t>
            </a:r>
            <a:r>
              <a:rPr lang="en-AU" sz="1400" dirty="0">
                <a:solidFill>
                  <a:srgbClr val="333333"/>
                </a:solidFill>
              </a:rPr>
              <a:t>c</a:t>
            </a:r>
            <a:r>
              <a:rPr lang="en-AU" sz="1400" dirty="0" smtClean="0">
                <a:solidFill>
                  <a:srgbClr val="333333"/>
                </a:solidFill>
              </a:rPr>
              <a:t>ommissions. </a:t>
            </a:r>
          </a:p>
          <a:p>
            <a:pPr marL="0" indent="0">
              <a:buNone/>
            </a:pPr>
            <a:r>
              <a:rPr lang="en-AU" sz="1400" dirty="0" smtClean="0">
                <a:solidFill>
                  <a:srgbClr val="333333"/>
                </a:solidFill>
              </a:rPr>
              <a:t>Under the policy, AFL Victoria accredited Integrity Officers engaged by the leagues and region </a:t>
            </a:r>
            <a:r>
              <a:rPr lang="en-AU" sz="1400" dirty="0">
                <a:solidFill>
                  <a:srgbClr val="333333"/>
                </a:solidFill>
              </a:rPr>
              <a:t>c</a:t>
            </a:r>
            <a:r>
              <a:rPr lang="en-AU" sz="1400" dirty="0" smtClean="0">
                <a:solidFill>
                  <a:srgbClr val="333333"/>
                </a:solidFill>
              </a:rPr>
              <a:t>ommissions will have the authority to undertake audits of clubs .  </a:t>
            </a:r>
          </a:p>
          <a:p>
            <a:pPr marL="0" indent="0">
              <a:buNone/>
            </a:pPr>
            <a:r>
              <a:rPr lang="en-AU" sz="1400" dirty="0" smtClean="0">
                <a:solidFill>
                  <a:srgbClr val="333333"/>
                </a:solidFill>
              </a:rPr>
              <a:t>While impossible to audit all clubs every year, audits will be undertaken on an ad-hoc basis, or as a targeted approach if required.  </a:t>
            </a:r>
          </a:p>
          <a:p>
            <a:pPr marL="0" indent="0">
              <a:buNone/>
            </a:pPr>
            <a:r>
              <a:rPr lang="en-AU" sz="1400" dirty="0" smtClean="0">
                <a:solidFill>
                  <a:srgbClr val="333333"/>
                </a:solidFill>
              </a:rPr>
              <a:t>The AFL </a:t>
            </a:r>
            <a:r>
              <a:rPr lang="en-AU" sz="1400" dirty="0">
                <a:solidFill>
                  <a:srgbClr val="333333"/>
                </a:solidFill>
              </a:rPr>
              <a:t>Integrity U</a:t>
            </a:r>
            <a:r>
              <a:rPr lang="en-AU" sz="1400" dirty="0" smtClean="0">
                <a:solidFill>
                  <a:srgbClr val="333333"/>
                </a:solidFill>
              </a:rPr>
              <a:t>nit will </a:t>
            </a:r>
            <a:r>
              <a:rPr lang="en-AU" sz="1400" dirty="0">
                <a:solidFill>
                  <a:srgbClr val="333333"/>
                </a:solidFill>
              </a:rPr>
              <a:t>provide support and guidance in </a:t>
            </a:r>
            <a:r>
              <a:rPr lang="en-AU" sz="1400" dirty="0" smtClean="0">
                <a:solidFill>
                  <a:srgbClr val="333333"/>
                </a:solidFill>
              </a:rPr>
              <a:t>further developing the enforcement policy over the coming months. </a:t>
            </a:r>
          </a:p>
          <a:p>
            <a:pPr marL="0" indent="0">
              <a:buNone/>
            </a:pPr>
            <a:endParaRPr lang="en-AU" sz="1400" dirty="0">
              <a:solidFill>
                <a:srgbClr val="333333"/>
              </a:solidFill>
            </a:endParaRPr>
          </a:p>
        </p:txBody>
      </p:sp>
      <p:sp>
        <p:nvSpPr>
          <p:cNvPr id="3" name="TextBox 2"/>
          <p:cNvSpPr txBox="1"/>
          <p:nvPr/>
        </p:nvSpPr>
        <p:spPr>
          <a:xfrm>
            <a:off x="5412658" y="1690537"/>
            <a:ext cx="4105719" cy="4036999"/>
          </a:xfrm>
          <a:prstGeom prst="rect">
            <a:avLst/>
          </a:prstGeom>
          <a:solidFill>
            <a:schemeClr val="tx2"/>
          </a:solidFill>
        </p:spPr>
        <p:txBody>
          <a:bodyPr wrap="square" lIns="72000" tIns="72000" rIns="72000" bIns="0" rtlCol="0" anchor="t">
            <a:noAutofit/>
          </a:bodyPr>
          <a:lstStyle/>
          <a:p>
            <a:pPr>
              <a:spcBef>
                <a:spcPts val="1200"/>
              </a:spcBef>
              <a:buClr>
                <a:schemeClr val="tx2"/>
              </a:buClr>
            </a:pPr>
            <a:r>
              <a:rPr lang="en-AU" sz="1400" b="1" dirty="0" smtClean="0">
                <a:solidFill>
                  <a:schemeClr val="bg1"/>
                </a:solidFill>
              </a:rPr>
              <a:t>What a Salary Cap audit could look like;</a:t>
            </a:r>
          </a:p>
          <a:p>
            <a:pPr marL="285750" indent="-285750">
              <a:spcBef>
                <a:spcPts val="1200"/>
              </a:spcBef>
              <a:buClr>
                <a:schemeClr val="bg1"/>
              </a:buClr>
              <a:buFont typeface="Wingdings" panose="05000000000000000000" pitchFamily="2" charset="2"/>
              <a:buChar char="ü"/>
            </a:pPr>
            <a:r>
              <a:rPr lang="en-AU" sz="1400" dirty="0" smtClean="0">
                <a:solidFill>
                  <a:schemeClr val="bg1"/>
                </a:solidFill>
              </a:rPr>
              <a:t>Undertaken by an AFL Victoria accredited Integrity Officer, engaged by the local league or region commission.</a:t>
            </a:r>
          </a:p>
          <a:p>
            <a:pPr marL="285750" indent="-285750">
              <a:spcBef>
                <a:spcPts val="1200"/>
              </a:spcBef>
              <a:buClr>
                <a:schemeClr val="bg1"/>
              </a:buClr>
              <a:buFont typeface="Wingdings" panose="05000000000000000000" pitchFamily="2" charset="2"/>
              <a:buChar char="ü"/>
            </a:pPr>
            <a:r>
              <a:rPr lang="en-AU" sz="1400" dirty="0" smtClean="0">
                <a:solidFill>
                  <a:schemeClr val="bg1"/>
                </a:solidFill>
              </a:rPr>
              <a:t>Examination of lodged standard state wide player contracts and cross examine total player payment documentation/ spreadsheet.</a:t>
            </a:r>
          </a:p>
          <a:p>
            <a:pPr marL="285750" indent="-285750">
              <a:spcBef>
                <a:spcPts val="1200"/>
              </a:spcBef>
              <a:buClr>
                <a:schemeClr val="bg1"/>
              </a:buClr>
              <a:buFont typeface="Wingdings" panose="05000000000000000000" pitchFamily="2" charset="2"/>
              <a:buChar char="ü"/>
            </a:pPr>
            <a:r>
              <a:rPr lang="en-AU" sz="1400" dirty="0" smtClean="0">
                <a:solidFill>
                  <a:schemeClr val="bg1"/>
                </a:solidFill>
              </a:rPr>
              <a:t>Interviews with club administrators, coaches, players and volunteers.</a:t>
            </a:r>
          </a:p>
          <a:p>
            <a:pPr marL="285750" indent="-285750">
              <a:spcBef>
                <a:spcPts val="1200"/>
              </a:spcBef>
              <a:buClr>
                <a:schemeClr val="bg1"/>
              </a:buClr>
              <a:buFont typeface="Wingdings" panose="05000000000000000000" pitchFamily="2" charset="2"/>
              <a:buChar char="ü"/>
            </a:pPr>
            <a:r>
              <a:rPr lang="en-AU" sz="1400" dirty="0" smtClean="0">
                <a:solidFill>
                  <a:schemeClr val="bg1"/>
                </a:solidFill>
              </a:rPr>
              <a:t>Comparisons to club budgets and year to date financials.</a:t>
            </a:r>
          </a:p>
          <a:p>
            <a:pPr marL="285750" indent="-285750">
              <a:spcBef>
                <a:spcPts val="1200"/>
              </a:spcBef>
              <a:buClr>
                <a:schemeClr val="bg1"/>
              </a:buClr>
              <a:buFont typeface="Wingdings" panose="05000000000000000000" pitchFamily="2" charset="2"/>
              <a:buChar char="ü"/>
            </a:pPr>
            <a:r>
              <a:rPr lang="en-AU" sz="1400" dirty="0" smtClean="0">
                <a:solidFill>
                  <a:schemeClr val="bg1"/>
                </a:solidFill>
              </a:rPr>
              <a:t>Assessment of clubs annual financial statements as lodged with Consumer Affairs  Victoria.</a:t>
            </a:r>
          </a:p>
          <a:p>
            <a:pPr>
              <a:spcBef>
                <a:spcPts val="1200"/>
              </a:spcBef>
              <a:buClr>
                <a:schemeClr val="tx2"/>
              </a:buClr>
            </a:pPr>
            <a:endParaRPr lang="en-AU" sz="1200" dirty="0" smtClean="0">
              <a:solidFill>
                <a:srgbClr val="333333"/>
              </a:solidFill>
            </a:endParaRPr>
          </a:p>
        </p:txBody>
      </p:sp>
    </p:spTree>
    <p:extLst>
      <p:ext uri="{BB962C8B-B14F-4D97-AF65-F5344CB8AC3E}">
        <p14:creationId xmlns:p14="http://schemas.microsoft.com/office/powerpoint/2010/main" val="12004531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Penalties will reflect the seriousness of a salary cap breach…..</a:t>
            </a:r>
            <a:endParaRPr lang="en-US" dirty="0"/>
          </a:p>
        </p:txBody>
      </p:sp>
      <p:sp>
        <p:nvSpPr>
          <p:cNvPr id="4" name="Text Placeholder 3"/>
          <p:cNvSpPr>
            <a:spLocks noGrp="1"/>
          </p:cNvSpPr>
          <p:nvPr>
            <p:ph type="body" sz="quarter" idx="15"/>
          </p:nvPr>
        </p:nvSpPr>
        <p:spPr>
          <a:xfrm>
            <a:off x="301639" y="1581390"/>
            <a:ext cx="9339167" cy="4908888"/>
          </a:xfrm>
        </p:spPr>
        <p:txBody>
          <a:bodyPr/>
          <a:lstStyle/>
          <a:p>
            <a:pPr marL="88900" lvl="1" indent="0">
              <a:buNone/>
            </a:pPr>
            <a:r>
              <a:rPr lang="en-AU" sz="1400" dirty="0" smtClean="0"/>
              <a:t>Following a club audit undertaken by an independent AFL Victoria accredited Integrity Officer (engaged by a league or region </a:t>
            </a:r>
            <a:r>
              <a:rPr lang="en-AU" sz="1400" dirty="0"/>
              <a:t>c</a:t>
            </a:r>
            <a:r>
              <a:rPr lang="en-AU" sz="1400" dirty="0" smtClean="0"/>
              <a:t>ommission), the following penalties could be applied should a breach be found; </a:t>
            </a:r>
          </a:p>
          <a:p>
            <a:pPr marL="900113" lvl="2" indent="-369888">
              <a:buFont typeface="Arial" panose="020B0604020202020204" pitchFamily="34" charset="0"/>
              <a:buChar char="•"/>
            </a:pPr>
            <a:r>
              <a:rPr lang="en-AU" sz="1400" dirty="0" smtClean="0"/>
              <a:t>Club </a:t>
            </a:r>
            <a:r>
              <a:rPr lang="en-AU" sz="1400" dirty="0"/>
              <a:t>f</a:t>
            </a:r>
            <a:r>
              <a:rPr lang="en-AU" sz="1400" dirty="0" smtClean="0"/>
              <a:t>ines</a:t>
            </a:r>
            <a:endParaRPr lang="en-AU" sz="1400" dirty="0"/>
          </a:p>
          <a:p>
            <a:pPr marL="900113" lvl="2" indent="-369888">
              <a:buFont typeface="Arial" panose="020B0604020202020204" pitchFamily="34" charset="0"/>
              <a:buChar char="•"/>
            </a:pPr>
            <a:r>
              <a:rPr lang="en-AU" sz="1400" dirty="0" smtClean="0"/>
              <a:t>Relegation (when in a divisional competition)</a:t>
            </a:r>
            <a:endParaRPr lang="en-AU" sz="1400" dirty="0"/>
          </a:p>
          <a:p>
            <a:pPr marL="900113" lvl="2" indent="-369888">
              <a:buFont typeface="Arial" panose="020B0604020202020204" pitchFamily="34" charset="0"/>
              <a:buChar char="•"/>
            </a:pPr>
            <a:r>
              <a:rPr lang="en-AU" sz="1400" dirty="0"/>
              <a:t>Loss of </a:t>
            </a:r>
            <a:r>
              <a:rPr lang="en-AU" sz="1400" dirty="0" smtClean="0"/>
              <a:t>points – current season and in the future</a:t>
            </a:r>
            <a:endParaRPr lang="en-AU" sz="1400" dirty="0"/>
          </a:p>
          <a:p>
            <a:pPr marL="900113" lvl="2" indent="-369888">
              <a:buFont typeface="Arial" panose="020B0604020202020204" pitchFamily="34" charset="0"/>
              <a:buChar char="•"/>
            </a:pPr>
            <a:r>
              <a:rPr lang="en-AU" sz="1400" dirty="0"/>
              <a:t>Suspended from </a:t>
            </a:r>
            <a:r>
              <a:rPr lang="en-AU" sz="1400" dirty="0" smtClean="0"/>
              <a:t>finals </a:t>
            </a:r>
            <a:r>
              <a:rPr lang="en-AU" sz="1400" dirty="0"/>
              <a:t>– current </a:t>
            </a:r>
            <a:r>
              <a:rPr lang="en-AU" sz="1400" dirty="0" smtClean="0"/>
              <a:t>season </a:t>
            </a:r>
            <a:r>
              <a:rPr lang="en-AU" sz="1400" dirty="0"/>
              <a:t>and in the </a:t>
            </a:r>
            <a:r>
              <a:rPr lang="en-AU" sz="1400" dirty="0" smtClean="0"/>
              <a:t>future</a:t>
            </a:r>
            <a:endParaRPr lang="en-AU" sz="1400" dirty="0"/>
          </a:p>
          <a:p>
            <a:pPr marL="900113" lvl="2" indent="-369888">
              <a:buFont typeface="Arial" panose="020B0604020202020204" pitchFamily="34" charset="0"/>
              <a:buChar char="•"/>
            </a:pPr>
            <a:r>
              <a:rPr lang="en-AU" sz="1400" dirty="0"/>
              <a:t>Player </a:t>
            </a:r>
            <a:r>
              <a:rPr lang="en-AU" sz="1400" dirty="0" smtClean="0"/>
              <a:t>suspensions – for those players knowingly taking money outside of their standard playing contract.</a:t>
            </a:r>
            <a:endParaRPr lang="en-AU" sz="1400" dirty="0"/>
          </a:p>
          <a:p>
            <a:pPr marL="88900" lvl="1" indent="0">
              <a:buNone/>
            </a:pPr>
            <a:endParaRPr lang="en-AU" sz="1400" dirty="0" smtClean="0"/>
          </a:p>
          <a:p>
            <a:pPr marL="88900" lvl="1" indent="0">
              <a:buNone/>
            </a:pPr>
            <a:r>
              <a:rPr lang="en-AU" sz="1400" dirty="0" smtClean="0"/>
              <a:t>As part of the enforcement provisions, immunity to whistle blowers and leniency to self reporting will also be included. </a:t>
            </a:r>
          </a:p>
          <a:p>
            <a:pPr marL="88900" lvl="1" indent="0">
              <a:buNone/>
            </a:pPr>
            <a:endParaRPr lang="en-AU" sz="1400" dirty="0" smtClean="0"/>
          </a:p>
          <a:p>
            <a:pPr marL="88900" lvl="1" indent="0">
              <a:buNone/>
            </a:pPr>
            <a:r>
              <a:rPr lang="en-AU" sz="1400" dirty="0" smtClean="0"/>
              <a:t>NOTE: Breaches within the points system should really be confined to the specific allocation of points to a certain player, and therefore a possible total points breach.  Breaches regarding this activity and subsequent penalties will be managed by the local league and region commission. </a:t>
            </a:r>
            <a:endParaRPr lang="en-AU" sz="1400" dirty="0"/>
          </a:p>
        </p:txBody>
      </p:sp>
    </p:spTree>
    <p:extLst>
      <p:ext uri="{BB962C8B-B14F-4D97-AF65-F5344CB8AC3E}">
        <p14:creationId xmlns:p14="http://schemas.microsoft.com/office/powerpoint/2010/main" val="16901099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dates…..</a:t>
            </a:r>
            <a:endParaRPr lang="en-US" dirty="0"/>
          </a:p>
        </p:txBody>
      </p:sp>
      <p:sp>
        <p:nvSpPr>
          <p:cNvPr id="25" name="TextBox 24"/>
          <p:cNvSpPr txBox="1"/>
          <p:nvPr/>
        </p:nvSpPr>
        <p:spPr>
          <a:xfrm>
            <a:off x="265472" y="1594406"/>
            <a:ext cx="9497762" cy="4286640"/>
          </a:xfrm>
          <a:prstGeom prst="rect">
            <a:avLst/>
          </a:prstGeom>
          <a:noFill/>
        </p:spPr>
        <p:txBody>
          <a:bodyPr wrap="square" lIns="0" tIns="0" rIns="0" bIns="0" rtlCol="0">
            <a:noAutofit/>
          </a:bodyPr>
          <a:lstStyle/>
          <a:p>
            <a:pPr marL="742898" lvl="1" indent="-285750">
              <a:buFont typeface="Arial" panose="020B0604020202020204" pitchFamily="34" charset="0"/>
              <a:buChar char="•"/>
            </a:pPr>
            <a:endParaRPr lang="en-AU" sz="1400" dirty="0"/>
          </a:p>
          <a:p>
            <a:pPr marL="285750" lvl="0" indent="-285750">
              <a:buFont typeface="Arial" panose="020B0604020202020204" pitchFamily="34" charset="0"/>
              <a:buChar char="•"/>
            </a:pPr>
            <a:r>
              <a:rPr lang="en-US" sz="1400" dirty="0"/>
              <a:t>May </a:t>
            </a:r>
            <a:r>
              <a:rPr lang="en-US" sz="1400" dirty="0" smtClean="0"/>
              <a:t>8</a:t>
            </a:r>
            <a:r>
              <a:rPr lang="en-US" sz="1400" baseline="30000" dirty="0" smtClean="0"/>
              <a:t>th</a:t>
            </a:r>
            <a:r>
              <a:rPr lang="en-US" sz="1400" dirty="0" smtClean="0"/>
              <a:t> </a:t>
            </a:r>
            <a:r>
              <a:rPr lang="en-US" sz="1400" dirty="0"/>
              <a:t>– May 30</a:t>
            </a:r>
            <a:r>
              <a:rPr lang="en-US" sz="1400" baseline="30000" dirty="0"/>
              <a:t>th</a:t>
            </a:r>
            <a:r>
              <a:rPr lang="en-US" sz="1400" dirty="0"/>
              <a:t> Leagues/Commissions meet with </a:t>
            </a:r>
            <a:r>
              <a:rPr lang="en-US" sz="1400" dirty="0" smtClean="0"/>
              <a:t>clubs and league representatives </a:t>
            </a:r>
            <a:r>
              <a:rPr lang="en-US" sz="1400" dirty="0"/>
              <a:t>– </a:t>
            </a:r>
            <a:endParaRPr lang="en-AU" sz="1400" dirty="0"/>
          </a:p>
          <a:p>
            <a:pPr marL="742898" lvl="1" indent="-285750">
              <a:buFont typeface="Arial" panose="020B0604020202020204" pitchFamily="34" charset="0"/>
              <a:buChar char="•"/>
            </a:pPr>
            <a:r>
              <a:rPr lang="en-US" sz="1400" dirty="0" smtClean="0"/>
              <a:t>Standard state wide presentation </a:t>
            </a:r>
            <a:r>
              <a:rPr lang="en-US" sz="1400" dirty="0"/>
              <a:t>to </a:t>
            </a:r>
            <a:r>
              <a:rPr lang="en-US" sz="1400" dirty="0" smtClean="0"/>
              <a:t>be provided to all leagues and clubs across Victoria. </a:t>
            </a:r>
          </a:p>
          <a:p>
            <a:pPr marL="742898" lvl="1" indent="-285750">
              <a:buFont typeface="Arial" panose="020B0604020202020204" pitchFamily="34" charset="0"/>
              <a:buChar char="•"/>
            </a:pPr>
            <a:r>
              <a:rPr lang="en-US" sz="1400" dirty="0" smtClean="0"/>
              <a:t>Working party </a:t>
            </a:r>
            <a:r>
              <a:rPr lang="en-US" sz="1400" dirty="0"/>
              <a:t>member(s) to also attend </a:t>
            </a:r>
            <a:r>
              <a:rPr lang="en-US" sz="1400" dirty="0" smtClean="0"/>
              <a:t>club forums where possible </a:t>
            </a:r>
          </a:p>
          <a:p>
            <a:pPr marL="742898" lvl="1" indent="-285750">
              <a:buFont typeface="Arial" panose="020B0604020202020204" pitchFamily="34" charset="0"/>
              <a:buChar char="•"/>
            </a:pPr>
            <a:endParaRPr lang="en-US" sz="1400" dirty="0"/>
          </a:p>
          <a:p>
            <a:pPr marL="742898" lvl="1" indent="-285750">
              <a:buFont typeface="Arial" panose="020B0604020202020204" pitchFamily="34" charset="0"/>
              <a:buChar char="•"/>
            </a:pPr>
            <a:endParaRPr lang="en-AU" sz="1400" dirty="0"/>
          </a:p>
          <a:p>
            <a:pPr marL="285750" lvl="0" indent="-285750">
              <a:buFont typeface="Arial" panose="020B0604020202020204" pitchFamily="34" charset="0"/>
              <a:buChar char="•"/>
            </a:pPr>
            <a:r>
              <a:rPr lang="en-US" sz="1400" dirty="0" smtClean="0"/>
              <a:t>June 1</a:t>
            </a:r>
            <a:r>
              <a:rPr lang="en-US" sz="1400" baseline="30000" dirty="0" smtClean="0"/>
              <a:t>st </a:t>
            </a:r>
            <a:r>
              <a:rPr lang="en-US" sz="1400" dirty="0" smtClean="0"/>
              <a:t>– </a:t>
            </a:r>
            <a:r>
              <a:rPr lang="en-US" sz="1400" dirty="0"/>
              <a:t>July </a:t>
            </a:r>
            <a:r>
              <a:rPr lang="en-US" sz="1400" dirty="0" smtClean="0"/>
              <a:t> 31</a:t>
            </a:r>
            <a:r>
              <a:rPr lang="en-US" sz="1400" baseline="30000" dirty="0" smtClean="0"/>
              <a:t>st</a:t>
            </a:r>
            <a:r>
              <a:rPr lang="en-US" sz="1400" dirty="0" smtClean="0"/>
              <a:t> – ‘Testing Period’ - </a:t>
            </a:r>
            <a:r>
              <a:rPr lang="en-AU" sz="1400" dirty="0" smtClean="0"/>
              <a:t>F</a:t>
            </a:r>
            <a:r>
              <a:rPr lang="en-US" sz="1400" dirty="0" smtClean="0"/>
              <a:t>eedback </a:t>
            </a:r>
            <a:r>
              <a:rPr lang="en-US" sz="1400" dirty="0"/>
              <a:t>sought </a:t>
            </a:r>
            <a:r>
              <a:rPr lang="en-US" sz="1400" dirty="0" smtClean="0"/>
              <a:t>from leagues and region commissions</a:t>
            </a:r>
          </a:p>
          <a:p>
            <a:pPr marL="285750" lvl="0" indent="-285750">
              <a:buFont typeface="Arial" panose="020B0604020202020204" pitchFamily="34" charset="0"/>
              <a:buChar char="•"/>
            </a:pPr>
            <a:endParaRPr lang="en-US" sz="1400" dirty="0"/>
          </a:p>
          <a:p>
            <a:pPr marL="285750" lvl="0" indent="-285750">
              <a:buFont typeface="Arial" panose="020B0604020202020204" pitchFamily="34" charset="0"/>
              <a:buChar char="•"/>
            </a:pPr>
            <a:endParaRPr lang="en-US" sz="1400" dirty="0"/>
          </a:p>
          <a:p>
            <a:pPr marL="285750" lvl="0" indent="-285750">
              <a:buFont typeface="Arial" panose="020B0604020202020204" pitchFamily="34" charset="0"/>
              <a:buChar char="•"/>
            </a:pPr>
            <a:r>
              <a:rPr lang="en-US" sz="1400" dirty="0" smtClean="0"/>
              <a:t>July 31</a:t>
            </a:r>
            <a:r>
              <a:rPr lang="en-US" sz="1400" baseline="30000" dirty="0" smtClean="0"/>
              <a:t>st</a:t>
            </a:r>
            <a:r>
              <a:rPr lang="en-US" sz="1400" dirty="0" smtClean="0"/>
              <a:t> – August 30</a:t>
            </a:r>
            <a:r>
              <a:rPr lang="en-US" sz="1400" baseline="30000" dirty="0" smtClean="0"/>
              <a:t>th</a:t>
            </a:r>
            <a:r>
              <a:rPr lang="en-US" sz="1400" dirty="0" smtClean="0"/>
              <a:t> - Working party to </a:t>
            </a:r>
            <a:r>
              <a:rPr lang="en-US" sz="1400" dirty="0" err="1" smtClean="0"/>
              <a:t>finalise</a:t>
            </a:r>
            <a:r>
              <a:rPr lang="en-US" sz="1400" dirty="0" smtClean="0"/>
              <a:t> framework following feedback for implementation in 2016 </a:t>
            </a:r>
          </a:p>
          <a:p>
            <a:pPr marL="285750" lvl="0" indent="-285750">
              <a:buFont typeface="Arial" panose="020B0604020202020204" pitchFamily="34" charset="0"/>
              <a:buChar char="•"/>
            </a:pPr>
            <a:endParaRPr lang="en-US" sz="1400" dirty="0" smtClean="0"/>
          </a:p>
          <a:p>
            <a:pPr marL="285750" lvl="0" indent="-285750">
              <a:buFont typeface="Courier New" panose="02070309020205020404" pitchFamily="49" charset="0"/>
              <a:buChar char="o"/>
            </a:pPr>
            <a:endParaRPr lang="en-US" sz="1400" dirty="0"/>
          </a:p>
          <a:p>
            <a:pPr marL="285750" lvl="0" indent="-285750">
              <a:buFont typeface="Arial" panose="020B0604020202020204" pitchFamily="34" charset="0"/>
              <a:buChar char="•"/>
            </a:pPr>
            <a:r>
              <a:rPr lang="en-US" sz="1400" dirty="0"/>
              <a:t>August 30</a:t>
            </a:r>
            <a:r>
              <a:rPr lang="en-US" sz="1400" baseline="30000" dirty="0"/>
              <a:t>th</a:t>
            </a:r>
            <a:r>
              <a:rPr lang="en-US" sz="1400" dirty="0"/>
              <a:t> </a:t>
            </a:r>
            <a:r>
              <a:rPr lang="en-US" sz="1400" dirty="0" smtClean="0"/>
              <a:t> - Final ‘Community Club Sustainability Framework’ and policy documentation to be released for implementation in 2016</a:t>
            </a:r>
            <a:endParaRPr lang="en-AU" sz="1400" dirty="0"/>
          </a:p>
          <a:p>
            <a:pPr>
              <a:spcBef>
                <a:spcPts val="1200"/>
              </a:spcBef>
              <a:buClr>
                <a:schemeClr val="tx2"/>
              </a:buClr>
            </a:pPr>
            <a:r>
              <a:rPr lang="en-AU" sz="1400" dirty="0" smtClean="0">
                <a:solidFill>
                  <a:srgbClr val="333333"/>
                </a:solidFill>
              </a:rPr>
              <a:t> </a:t>
            </a:r>
          </a:p>
          <a:p>
            <a:pPr>
              <a:spcBef>
                <a:spcPts val="1200"/>
              </a:spcBef>
              <a:buClr>
                <a:schemeClr val="tx2"/>
              </a:buClr>
            </a:pPr>
            <a:r>
              <a:rPr lang="en-AU" sz="1400" dirty="0" smtClean="0">
                <a:solidFill>
                  <a:srgbClr val="333333"/>
                </a:solidFill>
              </a:rPr>
              <a:t>     </a:t>
            </a:r>
            <a:endParaRPr lang="en-AU" sz="1400" dirty="0">
              <a:solidFill>
                <a:srgbClr val="333333"/>
              </a:solidFill>
            </a:endParaRPr>
          </a:p>
        </p:txBody>
      </p:sp>
    </p:spTree>
    <p:extLst>
      <p:ext uri="{BB962C8B-B14F-4D97-AF65-F5344CB8AC3E}">
        <p14:creationId xmlns:p14="http://schemas.microsoft.com/office/powerpoint/2010/main" val="3202681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it so important….. </a:t>
            </a:r>
            <a:endParaRPr lang="en-US" dirty="0"/>
          </a:p>
        </p:txBody>
      </p:sp>
      <p:sp>
        <p:nvSpPr>
          <p:cNvPr id="4" name="Text Placeholder 3"/>
          <p:cNvSpPr>
            <a:spLocks noGrp="1"/>
          </p:cNvSpPr>
          <p:nvPr>
            <p:ph type="body" sz="quarter" idx="15"/>
          </p:nvPr>
        </p:nvSpPr>
        <p:spPr>
          <a:xfrm>
            <a:off x="387630" y="1085216"/>
            <a:ext cx="9245101" cy="4908888"/>
          </a:xfrm>
        </p:spPr>
        <p:txBody>
          <a:bodyPr/>
          <a:lstStyle/>
          <a:p>
            <a:pPr marL="0" indent="0" algn="ctr">
              <a:spcBef>
                <a:spcPts val="0"/>
              </a:spcBef>
              <a:buNone/>
            </a:pPr>
            <a:r>
              <a:rPr lang="en-AU" sz="1400" b="1" dirty="0" smtClean="0"/>
              <a:t>“Player </a:t>
            </a:r>
            <a:r>
              <a:rPr lang="en-AU" sz="1400" b="1" dirty="0"/>
              <a:t>payments </a:t>
            </a:r>
            <a:r>
              <a:rPr lang="en-AU" sz="1400" b="1" dirty="0" smtClean="0"/>
              <a:t>are </a:t>
            </a:r>
            <a:r>
              <a:rPr lang="en-AU" sz="1400" b="1" dirty="0"/>
              <a:t>currently a blight on our </a:t>
            </a:r>
            <a:r>
              <a:rPr lang="en-AU" sz="1400" b="1" dirty="0" smtClean="0"/>
              <a:t>game” </a:t>
            </a:r>
          </a:p>
          <a:p>
            <a:pPr marL="0" indent="0" algn="ctr">
              <a:spcBef>
                <a:spcPts val="0"/>
              </a:spcBef>
              <a:buNone/>
            </a:pPr>
            <a:r>
              <a:rPr lang="en-AU" dirty="0" smtClean="0"/>
              <a:t>(Review of football in country Victoria – local league representative)</a:t>
            </a:r>
          </a:p>
          <a:p>
            <a:pPr>
              <a:buFont typeface="Arial" panose="020B0604020202020204" pitchFamily="34" charset="0"/>
              <a:buChar char="•"/>
            </a:pPr>
            <a:r>
              <a:rPr lang="en-AU" sz="1400" dirty="0"/>
              <a:t>The significant movement of players between community clubs, which contributes to the current inflationary nature of player payments across football in Victoria, has been identified as a key issue effecting community football over the past 5-10 years.   </a:t>
            </a:r>
          </a:p>
          <a:p>
            <a:pPr>
              <a:buFont typeface="Arial" panose="020B0604020202020204" pitchFamily="34" charset="0"/>
              <a:buChar char="•"/>
            </a:pPr>
            <a:r>
              <a:rPr lang="en-AU" sz="1400" dirty="0"/>
              <a:t>At the AFL Victoria Community League’s Conference in December 2013, a commitment was made to take action.</a:t>
            </a:r>
          </a:p>
          <a:p>
            <a:pPr>
              <a:buFont typeface="Arial" panose="020B0604020202020204" pitchFamily="34" charset="0"/>
              <a:buChar char="•"/>
            </a:pPr>
            <a:r>
              <a:rPr lang="en-AU" sz="1400" dirty="0"/>
              <a:t>Concerns were aired that the burden currently being placed on clubs to raise money to pay players in order to be competitive within their competition was unreasonable, </a:t>
            </a:r>
          </a:p>
          <a:p>
            <a:pPr>
              <a:buFont typeface="Arial" panose="020B0604020202020204" pitchFamily="34" charset="0"/>
              <a:buChar char="•"/>
            </a:pPr>
            <a:r>
              <a:rPr lang="en-AU" sz="1400" dirty="0"/>
              <a:t>Club administrators and volunteers through numerous reviews have highlighted the need for a state wide solution.</a:t>
            </a:r>
          </a:p>
          <a:p>
            <a:pPr marL="0" indent="0">
              <a:buNone/>
            </a:pPr>
            <a:r>
              <a:rPr lang="en-AU" sz="1400" dirty="0" smtClean="0"/>
              <a:t>With </a:t>
            </a:r>
            <a:r>
              <a:rPr lang="en-AU" sz="1400" dirty="0" smtClean="0"/>
              <a:t>this in mind, a </a:t>
            </a:r>
            <a:r>
              <a:rPr lang="en-AU" sz="1400" b="1" dirty="0" smtClean="0"/>
              <a:t>‘Player payments working party’ </a:t>
            </a:r>
            <a:r>
              <a:rPr lang="en-AU" sz="1400" dirty="0" smtClean="0"/>
              <a:t>was established.  The members of the party consisted of -  </a:t>
            </a:r>
          </a:p>
          <a:p>
            <a:r>
              <a:rPr lang="en-AU" sz="1400" dirty="0" smtClean="0"/>
              <a:t>Community </a:t>
            </a:r>
            <a:r>
              <a:rPr lang="en-AU" sz="1400" dirty="0"/>
              <a:t>Football Board Representatives  - Nicholas Rolfe, Tony </a:t>
            </a:r>
            <a:r>
              <a:rPr lang="en-AU" sz="1400" dirty="0" smtClean="0"/>
              <a:t>Mitchell</a:t>
            </a:r>
          </a:p>
          <a:p>
            <a:r>
              <a:rPr lang="en-AU" sz="1400" dirty="0" smtClean="0"/>
              <a:t>AFL </a:t>
            </a:r>
            <a:r>
              <a:rPr lang="en-AU" sz="1400" dirty="0"/>
              <a:t>Victoria - Steven Reaper, Brett Connell, Mick Daniher, Darryl </a:t>
            </a:r>
            <a:r>
              <a:rPr lang="en-AU" sz="1400" dirty="0" smtClean="0"/>
              <a:t>Collings, Jim Cail </a:t>
            </a:r>
            <a:endParaRPr lang="en-AU" sz="1400" dirty="0"/>
          </a:p>
          <a:p>
            <a:r>
              <a:rPr lang="en-AU" sz="1400" dirty="0"/>
              <a:t>AFL Victoria Country Representatives -  Lee Hartman </a:t>
            </a:r>
            <a:r>
              <a:rPr lang="en-AU" sz="1400" dirty="0" smtClean="0"/>
              <a:t>(AFL Barwon</a:t>
            </a:r>
            <a:r>
              <a:rPr lang="en-AU" sz="1400" dirty="0"/>
              <a:t>), Paul Hamilton </a:t>
            </a:r>
            <a:r>
              <a:rPr lang="en-AU" sz="1400" dirty="0" smtClean="0"/>
              <a:t>(AFL Central </a:t>
            </a:r>
            <a:r>
              <a:rPr lang="en-AU" sz="1400" dirty="0"/>
              <a:t>Victoria)  &amp;  John O’Donohue </a:t>
            </a:r>
            <a:r>
              <a:rPr lang="en-AU" sz="1400" dirty="0" smtClean="0"/>
              <a:t>(AFL North </a:t>
            </a:r>
            <a:r>
              <a:rPr lang="en-AU" sz="1400" dirty="0"/>
              <a:t>East Border).</a:t>
            </a:r>
          </a:p>
          <a:p>
            <a:r>
              <a:rPr lang="en-AU" sz="1400" dirty="0"/>
              <a:t>Metropolitan League Representatives  - Phil </a:t>
            </a:r>
            <a:r>
              <a:rPr lang="en-AU" sz="1400" dirty="0" err="1"/>
              <a:t>Murton</a:t>
            </a:r>
            <a:r>
              <a:rPr lang="en-AU" sz="1400" dirty="0"/>
              <a:t> (</a:t>
            </a:r>
            <a:r>
              <a:rPr lang="en-AU" sz="1400" dirty="0" smtClean="0"/>
              <a:t>Eastern FL</a:t>
            </a:r>
            <a:r>
              <a:rPr lang="en-AU" sz="1400" dirty="0"/>
              <a:t>) &amp; Marc </a:t>
            </a:r>
            <a:r>
              <a:rPr lang="en-AU" sz="1400" dirty="0" err="1"/>
              <a:t>Turri</a:t>
            </a:r>
            <a:r>
              <a:rPr lang="en-AU" sz="1400" dirty="0"/>
              <a:t> (</a:t>
            </a:r>
            <a:r>
              <a:rPr lang="en-AU" sz="1400" dirty="0" smtClean="0"/>
              <a:t>Essendon and District FL)</a:t>
            </a:r>
            <a:endParaRPr lang="en-AU" sz="1400" dirty="0"/>
          </a:p>
        </p:txBody>
      </p:sp>
      <p:sp>
        <p:nvSpPr>
          <p:cNvPr id="3" name="TextBox 2"/>
          <p:cNvSpPr txBox="1"/>
          <p:nvPr/>
        </p:nvSpPr>
        <p:spPr>
          <a:xfrm>
            <a:off x="4743450" y="2983230"/>
            <a:ext cx="914400" cy="914400"/>
          </a:xfrm>
          <a:prstGeom prst="rect">
            <a:avLst/>
          </a:prstGeom>
          <a:noFill/>
        </p:spPr>
        <p:txBody>
          <a:bodyPr wrap="none" lIns="0" tIns="0" rIns="0" bIns="0" rtlCol="0">
            <a:noAutofit/>
          </a:bodyPr>
          <a:lstStyle/>
          <a:p>
            <a:pPr marL="180000" indent="-180000">
              <a:spcBef>
                <a:spcPts val="1200"/>
              </a:spcBef>
              <a:buClr>
                <a:schemeClr val="tx2"/>
              </a:buClr>
              <a:buFont typeface="Arial"/>
              <a:buChar char="•"/>
            </a:pPr>
            <a:endParaRPr lang="en-AU" sz="1200" dirty="0" smtClean="0">
              <a:solidFill>
                <a:srgbClr val="333333"/>
              </a:solidFill>
            </a:endParaRPr>
          </a:p>
        </p:txBody>
      </p:sp>
    </p:spTree>
    <p:extLst>
      <p:ext uri="{BB962C8B-B14F-4D97-AF65-F5344CB8AC3E}">
        <p14:creationId xmlns:p14="http://schemas.microsoft.com/office/powerpoint/2010/main" val="1136821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key message from the club survey undertaken was that they needed something implemented, and that “having something in place was better than having nothing at all”</a:t>
            </a:r>
            <a:endParaRPr lang="en-US" dirty="0"/>
          </a:p>
        </p:txBody>
      </p:sp>
      <p:sp>
        <p:nvSpPr>
          <p:cNvPr id="3" name="Rectangle 2"/>
          <p:cNvSpPr/>
          <p:nvPr/>
        </p:nvSpPr>
        <p:spPr>
          <a:xfrm>
            <a:off x="547510" y="1189512"/>
            <a:ext cx="8802974" cy="3108543"/>
          </a:xfrm>
          <a:prstGeom prst="rect">
            <a:avLst/>
          </a:prstGeom>
        </p:spPr>
        <p:txBody>
          <a:bodyPr wrap="square">
            <a:spAutoFit/>
          </a:bodyPr>
          <a:lstStyle/>
          <a:p>
            <a:pPr>
              <a:spcBef>
                <a:spcPts val="1200"/>
              </a:spcBef>
              <a:buClr>
                <a:schemeClr val="tx2"/>
              </a:buClr>
            </a:pPr>
            <a:r>
              <a:rPr lang="en-AU" sz="1400" b="1" dirty="0" smtClean="0">
                <a:solidFill>
                  <a:srgbClr val="333333"/>
                </a:solidFill>
              </a:rPr>
              <a:t>Survey Results Summary - </a:t>
            </a:r>
          </a:p>
          <a:p>
            <a:pPr marL="725488" indent="-457200">
              <a:spcBef>
                <a:spcPts val="1200"/>
              </a:spcBef>
              <a:buClr>
                <a:schemeClr val="tx2"/>
              </a:buClr>
              <a:buFont typeface="Wingdings" panose="05000000000000000000" pitchFamily="2" charset="2"/>
              <a:buChar char="ü"/>
            </a:pPr>
            <a:r>
              <a:rPr lang="en-AU" sz="1400" dirty="0" smtClean="0">
                <a:solidFill>
                  <a:srgbClr val="333333"/>
                </a:solidFill>
              </a:rPr>
              <a:t>63% of clubs paid </a:t>
            </a:r>
            <a:r>
              <a:rPr lang="en-AU" sz="1400" dirty="0">
                <a:solidFill>
                  <a:srgbClr val="333333"/>
                </a:solidFill>
              </a:rPr>
              <a:t>every </a:t>
            </a:r>
            <a:r>
              <a:rPr lang="en-AU" sz="1400" dirty="0" smtClean="0">
                <a:solidFill>
                  <a:srgbClr val="333333"/>
                </a:solidFill>
              </a:rPr>
              <a:t>senior </a:t>
            </a:r>
            <a:r>
              <a:rPr lang="en-AU" sz="1400" dirty="0">
                <a:solidFill>
                  <a:srgbClr val="333333"/>
                </a:solidFill>
              </a:rPr>
              <a:t>team </a:t>
            </a:r>
            <a:r>
              <a:rPr lang="en-AU" sz="1400" dirty="0" smtClean="0">
                <a:solidFill>
                  <a:srgbClr val="333333"/>
                </a:solidFill>
              </a:rPr>
              <a:t>player</a:t>
            </a:r>
            <a:endParaRPr lang="en-AU" sz="1400" dirty="0">
              <a:solidFill>
                <a:srgbClr val="333333"/>
              </a:solidFill>
            </a:endParaRPr>
          </a:p>
          <a:p>
            <a:pPr marL="725488" indent="-457200">
              <a:spcBef>
                <a:spcPts val="1200"/>
              </a:spcBef>
              <a:buClr>
                <a:schemeClr val="tx2"/>
              </a:buClr>
              <a:buFont typeface="Wingdings" panose="05000000000000000000" pitchFamily="2" charset="2"/>
              <a:buChar char="ü"/>
            </a:pPr>
            <a:r>
              <a:rPr lang="en-AU" sz="1400" dirty="0">
                <a:solidFill>
                  <a:srgbClr val="333333"/>
                </a:solidFill>
              </a:rPr>
              <a:t>7% of clubs paid </a:t>
            </a:r>
            <a:r>
              <a:rPr lang="en-AU" sz="1400" dirty="0" smtClean="0">
                <a:solidFill>
                  <a:srgbClr val="333333"/>
                </a:solidFill>
              </a:rPr>
              <a:t>reserves players</a:t>
            </a:r>
            <a:endParaRPr lang="en-AU" sz="1400" dirty="0">
              <a:solidFill>
                <a:srgbClr val="333333"/>
              </a:solidFill>
            </a:endParaRPr>
          </a:p>
          <a:p>
            <a:pPr marL="725488" indent="-457200">
              <a:spcBef>
                <a:spcPts val="1200"/>
              </a:spcBef>
              <a:buClr>
                <a:schemeClr val="tx2"/>
              </a:buClr>
              <a:buFont typeface="Wingdings" panose="05000000000000000000" pitchFamily="2" charset="2"/>
              <a:buChar char="ü"/>
            </a:pPr>
            <a:r>
              <a:rPr lang="en-AU" sz="1400" dirty="0">
                <a:solidFill>
                  <a:srgbClr val="333333"/>
                </a:solidFill>
              </a:rPr>
              <a:t>20% of clubs paid players for </a:t>
            </a:r>
            <a:r>
              <a:rPr lang="en-AU" sz="1400" dirty="0" smtClean="0">
                <a:solidFill>
                  <a:srgbClr val="333333"/>
                </a:solidFill>
              </a:rPr>
              <a:t>finals</a:t>
            </a:r>
            <a:endParaRPr lang="en-AU" sz="1400" dirty="0">
              <a:solidFill>
                <a:srgbClr val="333333"/>
              </a:solidFill>
            </a:endParaRPr>
          </a:p>
          <a:p>
            <a:pPr marL="725488" indent="-457200">
              <a:spcBef>
                <a:spcPts val="1200"/>
              </a:spcBef>
              <a:buClr>
                <a:schemeClr val="tx2"/>
              </a:buClr>
              <a:buFont typeface="Wingdings" panose="05000000000000000000" pitchFamily="2" charset="2"/>
              <a:buChar char="ü"/>
            </a:pPr>
            <a:r>
              <a:rPr lang="en-AU" sz="1400" dirty="0" smtClean="0">
                <a:solidFill>
                  <a:srgbClr val="333333"/>
                </a:solidFill>
              </a:rPr>
              <a:t>27% </a:t>
            </a:r>
            <a:r>
              <a:rPr lang="en-AU" sz="1400" dirty="0">
                <a:solidFill>
                  <a:srgbClr val="333333"/>
                </a:solidFill>
              </a:rPr>
              <a:t>of clubs were aware that transfer fees were being paid </a:t>
            </a:r>
            <a:r>
              <a:rPr lang="en-AU" sz="1400" dirty="0" smtClean="0">
                <a:solidFill>
                  <a:srgbClr val="333333"/>
                </a:solidFill>
              </a:rPr>
              <a:t>– majority </a:t>
            </a:r>
            <a:r>
              <a:rPr lang="en-AU" sz="1400" dirty="0">
                <a:solidFill>
                  <a:srgbClr val="333333"/>
                </a:solidFill>
              </a:rPr>
              <a:t>to have players break a </a:t>
            </a:r>
            <a:r>
              <a:rPr lang="en-AU" sz="1400" dirty="0" smtClean="0">
                <a:solidFill>
                  <a:srgbClr val="333333"/>
                </a:solidFill>
              </a:rPr>
              <a:t>contract</a:t>
            </a:r>
            <a:endParaRPr lang="en-AU" sz="1400" dirty="0">
              <a:solidFill>
                <a:srgbClr val="333333"/>
              </a:solidFill>
            </a:endParaRPr>
          </a:p>
          <a:p>
            <a:pPr marL="725488" indent="-457200">
              <a:spcBef>
                <a:spcPts val="1200"/>
              </a:spcBef>
              <a:buClr>
                <a:schemeClr val="tx2"/>
              </a:buClr>
              <a:buFont typeface="Wingdings" panose="05000000000000000000" pitchFamily="2" charset="2"/>
              <a:buChar char="ü"/>
            </a:pPr>
            <a:r>
              <a:rPr lang="en-AU" sz="1400" dirty="0" smtClean="0">
                <a:solidFill>
                  <a:srgbClr val="333333"/>
                </a:solidFill>
              </a:rPr>
              <a:t>27% </a:t>
            </a:r>
            <a:r>
              <a:rPr lang="en-AU" sz="1400" dirty="0">
                <a:solidFill>
                  <a:srgbClr val="333333"/>
                </a:solidFill>
              </a:rPr>
              <a:t>of clubs have previously paid a sign on fee for a player to sign a </a:t>
            </a:r>
            <a:r>
              <a:rPr lang="en-AU" sz="1400" dirty="0" smtClean="0">
                <a:solidFill>
                  <a:srgbClr val="333333"/>
                </a:solidFill>
              </a:rPr>
              <a:t>contract.  Clubs indicated they did this  </a:t>
            </a:r>
            <a:r>
              <a:rPr lang="en-AU" sz="1400" dirty="0">
                <a:solidFill>
                  <a:srgbClr val="333333"/>
                </a:solidFill>
              </a:rPr>
              <a:t>– </a:t>
            </a:r>
            <a:r>
              <a:rPr lang="en-AU" sz="1400" dirty="0" smtClean="0">
                <a:solidFill>
                  <a:srgbClr val="333333"/>
                </a:solidFill>
              </a:rPr>
              <a:t>occasionally, however also reluctantly in order to gain the player.  The sign on fee ranged from $1000-$4000.</a:t>
            </a:r>
            <a:endParaRPr lang="en-AU" sz="1400" dirty="0">
              <a:solidFill>
                <a:srgbClr val="333333"/>
              </a:solidFill>
            </a:endParaRPr>
          </a:p>
          <a:p>
            <a:pPr marL="725488" indent="-457200">
              <a:spcBef>
                <a:spcPts val="1200"/>
              </a:spcBef>
              <a:buClr>
                <a:schemeClr val="tx2"/>
              </a:buClr>
              <a:buFont typeface="Wingdings" panose="05000000000000000000" pitchFamily="2" charset="2"/>
              <a:buChar char="ü"/>
            </a:pPr>
            <a:r>
              <a:rPr lang="en-AU" sz="1400" dirty="0">
                <a:solidFill>
                  <a:srgbClr val="333333"/>
                </a:solidFill>
              </a:rPr>
              <a:t>83% of clubs would support a </a:t>
            </a:r>
            <a:r>
              <a:rPr lang="en-AU" sz="1400" dirty="0" smtClean="0"/>
              <a:t>state </a:t>
            </a:r>
            <a:r>
              <a:rPr lang="en-AU" sz="1400" dirty="0"/>
              <a:t>wide contract being required to be used by all clubs when signing </a:t>
            </a:r>
            <a:r>
              <a:rPr lang="en-AU" sz="1400" dirty="0" smtClean="0"/>
              <a:t>players</a:t>
            </a:r>
            <a:endParaRPr lang="en-AU" sz="1400" dirty="0"/>
          </a:p>
          <a:p>
            <a:pPr marL="725488" indent="-457200">
              <a:spcBef>
                <a:spcPts val="1200"/>
              </a:spcBef>
              <a:buClr>
                <a:schemeClr val="tx2"/>
              </a:buClr>
              <a:buFont typeface="Wingdings" panose="05000000000000000000" pitchFamily="2" charset="2"/>
              <a:buChar char="ü"/>
            </a:pPr>
            <a:r>
              <a:rPr lang="en-AU" sz="1400" b="1" dirty="0"/>
              <a:t>83% of clubs believe we need a system of regulation to manage escalating player </a:t>
            </a:r>
            <a:r>
              <a:rPr lang="en-AU" sz="1400" b="1" dirty="0" smtClean="0"/>
              <a:t>payments</a:t>
            </a:r>
            <a:endParaRPr lang="en-AU" sz="1400" b="1" dirty="0"/>
          </a:p>
        </p:txBody>
      </p:sp>
      <p:sp>
        <p:nvSpPr>
          <p:cNvPr id="4" name="TextBox 3"/>
          <p:cNvSpPr txBox="1"/>
          <p:nvPr/>
        </p:nvSpPr>
        <p:spPr>
          <a:xfrm>
            <a:off x="1144882" y="5142016"/>
            <a:ext cx="7468328" cy="771896"/>
          </a:xfrm>
          <a:prstGeom prst="rect">
            <a:avLst/>
          </a:prstGeom>
          <a:noFill/>
          <a:ln>
            <a:solidFill>
              <a:schemeClr val="tx1"/>
            </a:solidFill>
          </a:ln>
        </p:spPr>
        <p:txBody>
          <a:bodyPr wrap="square" lIns="0" tIns="0" rIns="0" bIns="0" rtlCol="0" anchor="ctr">
            <a:noAutofit/>
          </a:bodyPr>
          <a:lstStyle/>
          <a:p>
            <a:pPr algn="ctr">
              <a:buClr>
                <a:schemeClr val="tx2"/>
              </a:buClr>
            </a:pPr>
            <a:r>
              <a:rPr lang="en-AU" sz="1400" b="1" dirty="0" smtClean="0">
                <a:solidFill>
                  <a:srgbClr val="333333"/>
                </a:solidFill>
              </a:rPr>
              <a:t>“The rising cost of running a football club……each season is becoming more and more difficult, and if the trend continues my club will cease to exist”</a:t>
            </a:r>
            <a:endParaRPr lang="en-AU" sz="1200" dirty="0" smtClean="0">
              <a:solidFill>
                <a:srgbClr val="333333"/>
              </a:solidFill>
            </a:endParaRPr>
          </a:p>
          <a:p>
            <a:pPr algn="ctr">
              <a:buClr>
                <a:schemeClr val="tx2"/>
              </a:buClr>
            </a:pPr>
            <a:r>
              <a:rPr lang="en-AU" sz="1200" dirty="0" smtClean="0">
                <a:solidFill>
                  <a:srgbClr val="333333"/>
                </a:solidFill>
              </a:rPr>
              <a:t>Northern Football League - Club Representative </a:t>
            </a:r>
          </a:p>
        </p:txBody>
      </p:sp>
      <p:sp>
        <p:nvSpPr>
          <p:cNvPr id="5" name="Oval 4"/>
          <p:cNvSpPr/>
          <p:nvPr/>
        </p:nvSpPr>
        <p:spPr>
          <a:xfrm>
            <a:off x="547510" y="3847608"/>
            <a:ext cx="8347108" cy="570014"/>
          </a:xfrm>
          <a:prstGeom prst="ellipse">
            <a:avLst/>
          </a:prstGeom>
          <a:noFill/>
          <a:ln w="4762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1036611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philosophy of the Community Club Sustainability Program…..</a:t>
            </a:r>
            <a:endParaRPr lang="en-US" dirty="0"/>
          </a:p>
        </p:txBody>
      </p:sp>
      <p:sp>
        <p:nvSpPr>
          <p:cNvPr id="4" name="Text Placeholder 3"/>
          <p:cNvSpPr>
            <a:spLocks noGrp="1"/>
          </p:cNvSpPr>
          <p:nvPr>
            <p:ph type="body" sz="quarter" idx="15"/>
          </p:nvPr>
        </p:nvSpPr>
        <p:spPr>
          <a:xfrm>
            <a:off x="387630" y="1116908"/>
            <a:ext cx="9130743" cy="4530725"/>
          </a:xfrm>
        </p:spPr>
        <p:txBody>
          <a:bodyPr/>
          <a:lstStyle/>
          <a:p>
            <a:pPr marL="0" indent="0">
              <a:buNone/>
            </a:pPr>
            <a:r>
              <a:rPr lang="en-US" sz="1400" b="1" dirty="0" smtClean="0"/>
              <a:t>The general philosophy behind this program is based on four major elements; </a:t>
            </a:r>
          </a:p>
          <a:p>
            <a:pPr marL="723900" indent="-368300">
              <a:buFontTx/>
              <a:buChar char="-"/>
            </a:pPr>
            <a:r>
              <a:rPr lang="en-US" sz="1400" dirty="0" smtClean="0"/>
              <a:t>Assist in the equalisation of competitions </a:t>
            </a:r>
          </a:p>
          <a:p>
            <a:pPr marL="723900" indent="-368300">
              <a:buFontTx/>
              <a:buChar char="-"/>
            </a:pPr>
            <a:r>
              <a:rPr lang="en-US" sz="1400" dirty="0" smtClean="0"/>
              <a:t>Stop the inflationary nature of player payments by discouraging the movement of players</a:t>
            </a:r>
          </a:p>
          <a:p>
            <a:pPr marL="723900" indent="-368300">
              <a:buFontTx/>
              <a:buChar char="-"/>
            </a:pPr>
            <a:r>
              <a:rPr lang="en-US" sz="1400" dirty="0" smtClean="0"/>
              <a:t>Promote player loyalty and junior development </a:t>
            </a:r>
          </a:p>
          <a:p>
            <a:pPr marL="723900" indent="-368300">
              <a:buFontTx/>
              <a:buChar char="-"/>
            </a:pPr>
            <a:r>
              <a:rPr lang="en-US" sz="1400" dirty="0" smtClean="0"/>
              <a:t>Support the role volunteers undertake in managing their clubs by;</a:t>
            </a:r>
          </a:p>
          <a:p>
            <a:pPr marL="1879600" lvl="1" indent="-355600">
              <a:buFontTx/>
              <a:buChar char="-"/>
              <a:tabLst>
                <a:tab pos="1524000" algn="l"/>
              </a:tabLst>
            </a:pPr>
            <a:r>
              <a:rPr lang="en-US" sz="1400" dirty="0" smtClean="0"/>
              <a:t>Capping the need to fundraise money for player payments</a:t>
            </a:r>
          </a:p>
          <a:p>
            <a:pPr marL="1879600" lvl="1" indent="-355600">
              <a:buFontTx/>
              <a:buChar char="-"/>
              <a:tabLst>
                <a:tab pos="1524000" algn="l"/>
              </a:tabLst>
            </a:pPr>
            <a:r>
              <a:rPr lang="en-US" sz="1400" dirty="0" smtClean="0"/>
              <a:t>Providing a more competitive environment </a:t>
            </a:r>
            <a:r>
              <a:rPr lang="en-US" sz="1400" dirty="0"/>
              <a:t>on </a:t>
            </a:r>
            <a:r>
              <a:rPr lang="en-US" sz="1400" dirty="0" smtClean="0"/>
              <a:t>field, that encourages more volunteers to support at club level</a:t>
            </a:r>
          </a:p>
          <a:p>
            <a:pPr marL="1879600" lvl="1" indent="-355600">
              <a:buFontTx/>
              <a:buChar char="-"/>
              <a:tabLst>
                <a:tab pos="1524000" algn="l"/>
              </a:tabLst>
            </a:pPr>
            <a:r>
              <a:rPr lang="en-US" sz="1400" dirty="0" smtClean="0"/>
              <a:t>Providing resources and education</a:t>
            </a:r>
            <a:endParaRPr lang="en-US" sz="1400" dirty="0"/>
          </a:p>
        </p:txBody>
      </p:sp>
      <p:sp>
        <p:nvSpPr>
          <p:cNvPr id="16" name="TextBox 15"/>
          <p:cNvSpPr txBox="1"/>
          <p:nvPr/>
        </p:nvSpPr>
        <p:spPr>
          <a:xfrm>
            <a:off x="1840778" y="4773934"/>
            <a:ext cx="5997039" cy="771896"/>
          </a:xfrm>
          <a:prstGeom prst="rect">
            <a:avLst/>
          </a:prstGeom>
          <a:noFill/>
          <a:ln>
            <a:solidFill>
              <a:schemeClr val="tx1"/>
            </a:solidFill>
          </a:ln>
        </p:spPr>
        <p:txBody>
          <a:bodyPr wrap="square" lIns="0" tIns="0" rIns="0" bIns="0" rtlCol="0" anchor="ctr">
            <a:noAutofit/>
          </a:bodyPr>
          <a:lstStyle/>
          <a:p>
            <a:pPr algn="ctr">
              <a:buClr>
                <a:schemeClr val="tx2"/>
              </a:buClr>
            </a:pPr>
            <a:r>
              <a:rPr lang="en-AU" sz="1400" b="1" dirty="0" smtClean="0">
                <a:solidFill>
                  <a:srgbClr val="333333"/>
                </a:solidFill>
              </a:rPr>
              <a:t>“Increasing player payments is currently placing a great amount of pressure on the club and volunteers to constantly fundraise, even through the off-season” </a:t>
            </a:r>
          </a:p>
          <a:p>
            <a:pPr algn="ctr">
              <a:buClr>
                <a:schemeClr val="tx2"/>
              </a:buClr>
            </a:pPr>
            <a:r>
              <a:rPr lang="en-AU" sz="1200" dirty="0" smtClean="0">
                <a:solidFill>
                  <a:srgbClr val="333333"/>
                </a:solidFill>
              </a:rPr>
              <a:t>Alberton Football Netball League - Club Representative </a:t>
            </a:r>
          </a:p>
        </p:txBody>
      </p:sp>
    </p:spTree>
    <p:extLst>
      <p:ext uri="{BB962C8B-B14F-4D97-AF65-F5344CB8AC3E}">
        <p14:creationId xmlns:p14="http://schemas.microsoft.com/office/powerpoint/2010/main" val="8915658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player </a:t>
            </a:r>
            <a:r>
              <a:rPr lang="en-US" dirty="0"/>
              <a:t>p</a:t>
            </a:r>
            <a:r>
              <a:rPr lang="en-US" dirty="0" smtClean="0"/>
              <a:t>oints </a:t>
            </a:r>
            <a:r>
              <a:rPr lang="en-US" dirty="0"/>
              <a:t>s</a:t>
            </a:r>
            <a:r>
              <a:rPr lang="en-US" dirty="0" smtClean="0"/>
              <a:t>ystem looks to allocate recruited and existing players a certain amount of points based upon their playing history and achievements….</a:t>
            </a:r>
            <a:endParaRPr lang="en-US" dirty="0"/>
          </a:p>
        </p:txBody>
      </p:sp>
      <p:graphicFrame>
        <p:nvGraphicFramePr>
          <p:cNvPr id="22" name="Table 21"/>
          <p:cNvGraphicFramePr>
            <a:graphicFrameLocks noGrp="1"/>
          </p:cNvGraphicFramePr>
          <p:nvPr>
            <p:extLst>
              <p:ext uri="{D42A27DB-BD31-4B8C-83A1-F6EECF244321}">
                <p14:modId xmlns:p14="http://schemas.microsoft.com/office/powerpoint/2010/main" val="3441188032"/>
              </p:ext>
            </p:extLst>
          </p:nvPr>
        </p:nvGraphicFramePr>
        <p:xfrm>
          <a:off x="179211" y="1216309"/>
          <a:ext cx="9584023" cy="4474222"/>
        </p:xfrm>
        <a:graphic>
          <a:graphicData uri="http://schemas.openxmlformats.org/drawingml/2006/table">
            <a:tbl>
              <a:tblPr>
                <a:tableStyleId>{5C22544A-7EE6-4342-B048-85BDC9FD1C3A}</a:tableStyleId>
              </a:tblPr>
              <a:tblGrid>
                <a:gridCol w="980994"/>
                <a:gridCol w="1523618"/>
                <a:gridCol w="2433867"/>
                <a:gridCol w="4645544"/>
              </a:tblGrid>
              <a:tr h="211864">
                <a:tc gridSpan="4">
                  <a:txBody>
                    <a:bodyPr/>
                    <a:lstStyle/>
                    <a:p>
                      <a:pPr algn="ctr" fontAlgn="b"/>
                      <a:r>
                        <a:rPr lang="en-AU" sz="1200" b="1" u="none" strike="noStrike" dirty="0" smtClean="0">
                          <a:effectLst/>
                        </a:rPr>
                        <a:t>PLAYER</a:t>
                      </a:r>
                      <a:r>
                        <a:rPr lang="en-AU" sz="1200" b="1" u="none" strike="noStrike" baseline="0" dirty="0" smtClean="0">
                          <a:effectLst/>
                        </a:rPr>
                        <a:t> </a:t>
                      </a:r>
                      <a:r>
                        <a:rPr lang="en-AU" sz="1200" b="1" u="none" strike="noStrike" dirty="0" smtClean="0">
                          <a:effectLst/>
                        </a:rPr>
                        <a:t>POINTS </a:t>
                      </a:r>
                      <a:r>
                        <a:rPr lang="en-AU" sz="1200" b="1" u="none" strike="noStrike" dirty="0">
                          <a:effectLst/>
                        </a:rPr>
                        <a:t>SYSTEM </a:t>
                      </a:r>
                      <a:r>
                        <a:rPr lang="en-AU" sz="1200" b="0" i="0" u="none" strike="noStrike" dirty="0" smtClean="0">
                          <a:solidFill>
                            <a:srgbClr val="000000"/>
                          </a:solidFill>
                          <a:effectLst/>
                          <a:latin typeface="Calibri"/>
                        </a:rPr>
                        <a:t>–</a:t>
                      </a:r>
                      <a:r>
                        <a:rPr lang="en-AU" sz="1200" b="0" i="0" u="none" strike="noStrike" baseline="0" dirty="0" smtClean="0">
                          <a:solidFill>
                            <a:srgbClr val="000000"/>
                          </a:solidFill>
                          <a:effectLst/>
                          <a:latin typeface="Calibri"/>
                        </a:rPr>
                        <a:t> </a:t>
                      </a:r>
                      <a:r>
                        <a:rPr lang="en-AU" sz="1200" b="1" i="0" u="none" strike="noStrike" baseline="0" dirty="0" smtClean="0">
                          <a:solidFill>
                            <a:srgbClr val="000000"/>
                          </a:solidFill>
                          <a:effectLst/>
                          <a:latin typeface="Calibri"/>
                        </a:rPr>
                        <a:t>CATAGORIES AND DEFINITIONS </a:t>
                      </a:r>
                      <a:endParaRPr lang="en-AU" sz="1200" b="1" i="0" u="none" strike="noStrike" dirty="0">
                        <a:solidFill>
                          <a:srgbClr val="000000"/>
                        </a:solidFill>
                        <a:effectLst/>
                        <a:latin typeface="Calibri"/>
                      </a:endParaRPr>
                    </a:p>
                  </a:txBody>
                  <a:tcPr marL="6943" marR="6943" marT="69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AU"/>
                    </a:p>
                  </a:txBody>
                  <a:tcPr/>
                </a:tc>
                <a:tc hMerge="1">
                  <a:txBody>
                    <a:bodyPr/>
                    <a:lstStyle/>
                    <a:p>
                      <a:endParaRPr lang="en-AU"/>
                    </a:p>
                  </a:txBody>
                  <a:tcPr/>
                </a:tc>
                <a:tc hMerge="1">
                  <a:txBody>
                    <a:bodyPr/>
                    <a:lstStyle/>
                    <a:p>
                      <a:pPr algn="l" fontAlgn="b"/>
                      <a:endParaRPr lang="en-AU" sz="1200" b="0" i="0" u="none" strike="noStrike" dirty="0">
                        <a:solidFill>
                          <a:srgbClr val="000000"/>
                        </a:solidFill>
                        <a:effectLst/>
                        <a:latin typeface="Calibri"/>
                      </a:endParaRPr>
                    </a:p>
                  </a:txBody>
                  <a:tcPr marL="6943" marR="6943" marT="694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23729">
                <a:tc>
                  <a:txBody>
                    <a:bodyPr/>
                    <a:lstStyle/>
                    <a:p>
                      <a:pPr algn="ctr" fontAlgn="b"/>
                      <a:r>
                        <a:rPr lang="en-AU" sz="1200" u="none" strike="noStrike" dirty="0">
                          <a:effectLst/>
                          <a:latin typeface="+mj-lt"/>
                        </a:rPr>
                        <a:t>Category </a:t>
                      </a:r>
                      <a:r>
                        <a:rPr lang="en-AU" sz="1200" u="none" strike="noStrike" dirty="0" smtClean="0">
                          <a:effectLst/>
                          <a:latin typeface="+mj-lt"/>
                        </a:rPr>
                        <a:t>6</a:t>
                      </a:r>
                      <a:endParaRPr lang="en-AU" sz="1200" b="1" i="0" u="none" strike="noStrike" dirty="0">
                        <a:solidFill>
                          <a:srgbClr val="000000"/>
                        </a:solidFill>
                        <a:effectLst/>
                        <a:latin typeface="+mj-lt"/>
                      </a:endParaRPr>
                    </a:p>
                  </a:txBody>
                  <a:tcPr marL="6943" marR="6943" marT="69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57148" rtl="0" eaLnBrk="1" fontAlgn="b" latinLnBrk="0" hangingPunct="1">
                        <a:lnSpc>
                          <a:spcPct val="100000"/>
                        </a:lnSpc>
                        <a:spcBef>
                          <a:spcPts val="0"/>
                        </a:spcBef>
                        <a:spcAft>
                          <a:spcPts val="0"/>
                        </a:spcAft>
                        <a:buClrTx/>
                        <a:buSzTx/>
                        <a:buFontTx/>
                        <a:buNone/>
                        <a:tabLst/>
                        <a:defRPr/>
                      </a:pPr>
                      <a:r>
                        <a:rPr lang="en-AU" sz="1200" u="none" strike="noStrike" kern="1200" dirty="0" smtClean="0">
                          <a:solidFill>
                            <a:schemeClr val="dk1"/>
                          </a:solidFill>
                          <a:effectLst/>
                          <a:latin typeface="+mn-lt"/>
                          <a:ea typeface="+mn-ea"/>
                          <a:cs typeface="+mn-cs"/>
                        </a:rPr>
                        <a:t>6 points</a:t>
                      </a:r>
                      <a:endParaRPr lang="en-AU" sz="1200" b="0" i="0" u="none" strike="noStrike" kern="1200" dirty="0" smtClean="0">
                        <a:solidFill>
                          <a:srgbClr val="000000"/>
                        </a:solidFill>
                        <a:effectLst/>
                        <a:latin typeface="+mn-lt"/>
                        <a:ea typeface="+mn-ea"/>
                        <a:cs typeface="+mn-cs"/>
                      </a:endParaRPr>
                    </a:p>
                  </a:txBody>
                  <a:tcPr marL="6943" marR="6943" marT="69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AU" sz="1200" u="none" strike="noStrike" dirty="0">
                          <a:effectLst/>
                          <a:latin typeface="+mj-lt"/>
                        </a:rPr>
                        <a:t>AFL </a:t>
                      </a:r>
                      <a:r>
                        <a:rPr lang="en-AU" sz="1200" u="none" strike="noStrike" dirty="0" smtClean="0">
                          <a:effectLst/>
                          <a:latin typeface="+mj-lt"/>
                        </a:rPr>
                        <a:t>Player</a:t>
                      </a:r>
                      <a:endParaRPr lang="en-AU" sz="1200" b="1" i="0" u="none" strike="noStrike" dirty="0">
                        <a:solidFill>
                          <a:srgbClr val="000000"/>
                        </a:solidFill>
                        <a:effectLst/>
                        <a:latin typeface="+mj-lt"/>
                      </a:endParaRPr>
                    </a:p>
                  </a:txBody>
                  <a:tcPr marL="36000" marR="36000" marT="69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AU" sz="1200" u="none" strike="noStrike" dirty="0">
                          <a:effectLst/>
                          <a:latin typeface="+mj-lt"/>
                        </a:rPr>
                        <a:t>Minimum 1 </a:t>
                      </a:r>
                      <a:r>
                        <a:rPr lang="en-AU" sz="1200" u="none" strike="noStrike" dirty="0" smtClean="0">
                          <a:effectLst/>
                          <a:latin typeface="+mj-lt"/>
                        </a:rPr>
                        <a:t>AFL game in the previous 3 seasons</a:t>
                      </a:r>
                      <a:endParaRPr lang="en-AU" sz="1200" b="0" i="0" u="none" strike="noStrike" dirty="0">
                        <a:solidFill>
                          <a:srgbClr val="000000"/>
                        </a:solidFill>
                        <a:effectLst/>
                        <a:latin typeface="+mj-lt"/>
                      </a:endParaRPr>
                    </a:p>
                  </a:txBody>
                  <a:tcPr marL="36000" marR="36000" marT="69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635593">
                <a:tc>
                  <a:txBody>
                    <a:bodyPr/>
                    <a:lstStyle/>
                    <a:p>
                      <a:pPr algn="ctr" fontAlgn="b"/>
                      <a:r>
                        <a:rPr lang="en-AU" sz="1200" u="none" strike="noStrike" dirty="0">
                          <a:effectLst/>
                          <a:latin typeface="+mj-lt"/>
                        </a:rPr>
                        <a:t>Category </a:t>
                      </a:r>
                      <a:r>
                        <a:rPr lang="en-AU" sz="1200" u="none" strike="noStrike" dirty="0" smtClean="0">
                          <a:effectLst/>
                          <a:latin typeface="+mj-lt"/>
                        </a:rPr>
                        <a:t>5</a:t>
                      </a:r>
                      <a:endParaRPr lang="en-AU" sz="1200" b="1" i="0" u="none" strike="noStrike" dirty="0">
                        <a:solidFill>
                          <a:srgbClr val="000000"/>
                        </a:solidFill>
                        <a:effectLst/>
                        <a:latin typeface="+mj-lt"/>
                      </a:endParaRPr>
                    </a:p>
                  </a:txBody>
                  <a:tcPr marL="6943" marR="6943" marT="69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57148" rtl="0" eaLnBrk="1" fontAlgn="b" latinLnBrk="0" hangingPunct="1">
                        <a:lnSpc>
                          <a:spcPct val="100000"/>
                        </a:lnSpc>
                        <a:spcBef>
                          <a:spcPts val="0"/>
                        </a:spcBef>
                        <a:spcAft>
                          <a:spcPts val="0"/>
                        </a:spcAft>
                        <a:buClrTx/>
                        <a:buSzTx/>
                        <a:buFontTx/>
                        <a:buNone/>
                        <a:tabLst/>
                        <a:defRPr/>
                      </a:pPr>
                      <a:r>
                        <a:rPr lang="en-AU" sz="1200" u="none" strike="noStrike" kern="1200" dirty="0" smtClean="0">
                          <a:solidFill>
                            <a:schemeClr val="dk1"/>
                          </a:solidFill>
                          <a:effectLst/>
                          <a:latin typeface="+mn-lt"/>
                          <a:ea typeface="+mn-ea"/>
                          <a:cs typeface="+mn-cs"/>
                        </a:rPr>
                        <a:t>5 points</a:t>
                      </a:r>
                      <a:endParaRPr lang="en-AU" sz="1200" b="0" i="0" u="none" strike="noStrike" kern="1200" dirty="0" smtClean="0">
                        <a:solidFill>
                          <a:srgbClr val="000000"/>
                        </a:solidFill>
                        <a:effectLst/>
                        <a:latin typeface="+mn-lt"/>
                        <a:ea typeface="+mn-ea"/>
                        <a:cs typeface="+mn-cs"/>
                      </a:endParaRPr>
                    </a:p>
                  </a:txBody>
                  <a:tcPr marL="6943" marR="6943" marT="69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AU" sz="1200" u="none" strike="noStrike" dirty="0">
                          <a:effectLst/>
                          <a:latin typeface="+mj-lt"/>
                        </a:rPr>
                        <a:t>State League Tier 1</a:t>
                      </a:r>
                      <a:endParaRPr lang="en-AU" sz="1200" b="1" i="0" u="none" strike="noStrike" dirty="0">
                        <a:solidFill>
                          <a:srgbClr val="000000"/>
                        </a:solidFill>
                        <a:effectLst/>
                        <a:latin typeface="+mj-lt"/>
                      </a:endParaRPr>
                    </a:p>
                    <a:p>
                      <a:pPr algn="l" fontAlgn="b"/>
                      <a:r>
                        <a:rPr lang="en-AU" sz="1200" u="none" strike="noStrike" dirty="0">
                          <a:effectLst/>
                          <a:latin typeface="+mj-lt"/>
                        </a:rPr>
                        <a:t> - </a:t>
                      </a:r>
                      <a:r>
                        <a:rPr lang="en-AU" sz="1200" u="none" strike="noStrike" dirty="0" smtClean="0">
                          <a:effectLst/>
                          <a:latin typeface="+mj-lt"/>
                        </a:rPr>
                        <a:t>VFL, WAFL, </a:t>
                      </a:r>
                      <a:r>
                        <a:rPr lang="en-AU" sz="1200" u="none" strike="noStrike" dirty="0">
                          <a:effectLst/>
                          <a:latin typeface="+mj-lt"/>
                        </a:rPr>
                        <a:t>SANFL  </a:t>
                      </a:r>
                      <a:endParaRPr lang="en-AU" sz="1200" b="1" i="0" u="none" strike="noStrike" dirty="0">
                        <a:solidFill>
                          <a:srgbClr val="000000"/>
                        </a:solidFill>
                        <a:effectLst/>
                        <a:latin typeface="+mj-lt"/>
                      </a:endParaRPr>
                    </a:p>
                  </a:txBody>
                  <a:tcPr marL="36000" marR="36000" marT="69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AU" sz="1200" u="none" strike="noStrike" dirty="0">
                          <a:effectLst/>
                          <a:latin typeface="+mj-lt"/>
                        </a:rPr>
                        <a:t>Minimum 5 </a:t>
                      </a:r>
                      <a:r>
                        <a:rPr lang="en-AU" sz="1200" u="none" strike="noStrike" dirty="0" smtClean="0">
                          <a:effectLst/>
                          <a:latin typeface="+mj-lt"/>
                        </a:rPr>
                        <a:t>senior games in the current or previous 3 seasons</a:t>
                      </a:r>
                      <a:endParaRPr lang="en-AU" sz="1200" b="0" i="0" u="none" strike="noStrike" dirty="0">
                        <a:solidFill>
                          <a:srgbClr val="000000"/>
                        </a:solidFill>
                        <a:effectLst/>
                        <a:latin typeface="+mj-lt"/>
                      </a:endParaRPr>
                    </a:p>
                  </a:txBody>
                  <a:tcPr marL="36000" marR="36000" marT="69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11864">
                <a:tc rowSpan="3">
                  <a:txBody>
                    <a:bodyPr/>
                    <a:lstStyle/>
                    <a:p>
                      <a:pPr algn="ctr" fontAlgn="b"/>
                      <a:r>
                        <a:rPr lang="en-AU" sz="1200" u="none" strike="noStrike" dirty="0">
                          <a:effectLst/>
                          <a:latin typeface="+mj-lt"/>
                        </a:rPr>
                        <a:t>Category </a:t>
                      </a:r>
                      <a:r>
                        <a:rPr lang="en-AU" sz="1200" u="none" strike="noStrike" dirty="0" smtClean="0">
                          <a:effectLst/>
                          <a:latin typeface="+mj-lt"/>
                        </a:rPr>
                        <a:t>4</a:t>
                      </a:r>
                      <a:endParaRPr lang="en-AU" sz="1200" b="1" i="0" u="none" strike="noStrike" dirty="0">
                        <a:solidFill>
                          <a:srgbClr val="000000"/>
                        </a:solidFill>
                        <a:effectLst/>
                        <a:latin typeface="+mj-lt"/>
                      </a:endParaRPr>
                    </a:p>
                  </a:txBody>
                  <a:tcPr marL="6943" marR="6943" marT="69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marL="0" marR="0" indent="0" algn="ctr" defTabSz="457148" rtl="0" eaLnBrk="1" fontAlgn="b" latinLnBrk="0" hangingPunct="1">
                        <a:lnSpc>
                          <a:spcPct val="100000"/>
                        </a:lnSpc>
                        <a:spcBef>
                          <a:spcPts val="0"/>
                        </a:spcBef>
                        <a:spcAft>
                          <a:spcPts val="0"/>
                        </a:spcAft>
                        <a:buClrTx/>
                        <a:buSzTx/>
                        <a:buFontTx/>
                        <a:buNone/>
                        <a:tabLst/>
                        <a:defRPr/>
                      </a:pPr>
                      <a:r>
                        <a:rPr lang="en-AU" sz="1200" u="none" strike="noStrike" kern="1200" dirty="0" smtClean="0">
                          <a:solidFill>
                            <a:schemeClr val="dk1"/>
                          </a:solidFill>
                          <a:effectLst/>
                          <a:latin typeface="+mn-lt"/>
                          <a:ea typeface="+mn-ea"/>
                          <a:cs typeface="+mn-cs"/>
                        </a:rPr>
                        <a:t>4 points</a:t>
                      </a:r>
                      <a:endParaRPr lang="en-AU" sz="1200" b="0" i="0" u="none" strike="noStrike" kern="1200" dirty="0" smtClean="0">
                        <a:solidFill>
                          <a:srgbClr val="000000"/>
                        </a:solidFill>
                        <a:effectLst/>
                        <a:latin typeface="+mn-lt"/>
                        <a:ea typeface="+mn-ea"/>
                        <a:cs typeface="+mn-cs"/>
                      </a:endParaRPr>
                    </a:p>
                  </a:txBody>
                  <a:tcPr marL="6943" marR="6943" marT="69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AU" sz="1200" u="none" strike="noStrike" dirty="0">
                          <a:effectLst/>
                          <a:latin typeface="+mj-lt"/>
                        </a:rPr>
                        <a:t>TAC Cup</a:t>
                      </a:r>
                      <a:endParaRPr lang="en-AU" sz="1200" b="1" i="0" u="none" strike="noStrike" dirty="0">
                        <a:solidFill>
                          <a:srgbClr val="000000"/>
                        </a:solidFill>
                        <a:effectLst/>
                        <a:latin typeface="+mj-lt"/>
                      </a:endParaRPr>
                    </a:p>
                  </a:txBody>
                  <a:tcPr marL="36000" marR="36000" marT="69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AU" sz="1200" u="none" strike="noStrike" dirty="0">
                          <a:effectLst/>
                          <a:latin typeface="+mj-lt"/>
                        </a:rPr>
                        <a:t>Minimum 5 </a:t>
                      </a:r>
                      <a:r>
                        <a:rPr lang="en-AU" sz="1200" u="none" strike="noStrike" dirty="0" smtClean="0">
                          <a:effectLst/>
                          <a:latin typeface="+mj-lt"/>
                        </a:rPr>
                        <a:t>games in the current</a:t>
                      </a:r>
                      <a:r>
                        <a:rPr lang="en-AU" sz="1200" u="none" strike="noStrike" baseline="0" dirty="0" smtClean="0">
                          <a:effectLst/>
                          <a:latin typeface="+mj-lt"/>
                        </a:rPr>
                        <a:t> or previous 3 seasons</a:t>
                      </a:r>
                      <a:endParaRPr lang="en-AU" sz="1200" b="0" i="0" u="none" strike="noStrike" dirty="0">
                        <a:solidFill>
                          <a:srgbClr val="000000"/>
                        </a:solidFill>
                        <a:effectLst/>
                        <a:latin typeface="+mj-lt"/>
                      </a:endParaRPr>
                    </a:p>
                  </a:txBody>
                  <a:tcPr marL="36000" marR="36000" marT="69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75425">
                <a:tc vMerge="1">
                  <a:txBody>
                    <a:bodyPr/>
                    <a:lstStyle/>
                    <a:p>
                      <a:pPr algn="l" fontAlgn="b"/>
                      <a:endParaRPr lang="en-AU" sz="1200" b="1" i="0" u="none" strike="noStrike">
                        <a:solidFill>
                          <a:srgbClr val="000000"/>
                        </a:solidFill>
                        <a:effectLst/>
                        <a:latin typeface="+mj-lt"/>
                      </a:endParaRPr>
                    </a:p>
                  </a:txBody>
                  <a:tcPr marL="6943" marR="6943" marT="694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l" fontAlgn="b"/>
                      <a:endParaRPr lang="en-AU" sz="1200" b="1" i="0" u="none" strike="noStrike" dirty="0">
                        <a:solidFill>
                          <a:srgbClr val="000000"/>
                        </a:solidFill>
                        <a:effectLst/>
                        <a:latin typeface="+mj-lt"/>
                      </a:endParaRPr>
                    </a:p>
                  </a:txBody>
                  <a:tcPr marL="6943" marR="6943" marT="6943"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AU" sz="1200" u="none" strike="noStrike" dirty="0">
                          <a:effectLst/>
                          <a:latin typeface="+mj-lt"/>
                        </a:rPr>
                        <a:t>State League Tier 2 -  NEAFL, </a:t>
                      </a:r>
                      <a:r>
                        <a:rPr lang="en-AU" sz="1200" u="none" strike="noStrike" dirty="0" smtClean="0">
                          <a:effectLst/>
                          <a:latin typeface="+mj-lt"/>
                        </a:rPr>
                        <a:t>TASFL</a:t>
                      </a:r>
                      <a:endParaRPr lang="en-AU" sz="1200" b="1" i="0" u="none" strike="noStrike" dirty="0">
                        <a:solidFill>
                          <a:srgbClr val="000000"/>
                        </a:solidFill>
                        <a:effectLst/>
                        <a:latin typeface="+mj-lt"/>
                      </a:endParaRPr>
                    </a:p>
                  </a:txBody>
                  <a:tcPr marL="36000" marR="36000" marT="69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AU" sz="1200" u="none" strike="noStrike" dirty="0">
                          <a:effectLst/>
                          <a:latin typeface="+mj-lt"/>
                        </a:rPr>
                        <a:t>Minimum 5 </a:t>
                      </a:r>
                      <a:r>
                        <a:rPr lang="en-AU" sz="1200" u="none" strike="noStrike" dirty="0" smtClean="0">
                          <a:effectLst/>
                          <a:latin typeface="+mj-lt"/>
                        </a:rPr>
                        <a:t>senior games in current or previous 3 seasons</a:t>
                      </a:r>
                      <a:endParaRPr lang="en-AU" sz="1200" b="0" i="0" u="none" strike="noStrike" dirty="0">
                        <a:solidFill>
                          <a:srgbClr val="000000"/>
                        </a:solidFill>
                        <a:effectLst/>
                        <a:latin typeface="+mj-lt"/>
                      </a:endParaRPr>
                    </a:p>
                  </a:txBody>
                  <a:tcPr marL="36000" marR="36000" marT="69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728139">
                <a:tc vMerge="1">
                  <a:txBody>
                    <a:bodyPr/>
                    <a:lstStyle/>
                    <a:p>
                      <a:pPr algn="l" fontAlgn="b"/>
                      <a:endParaRPr lang="en-AU" sz="1200" b="1" i="0" u="none" strike="noStrike" dirty="0">
                        <a:solidFill>
                          <a:srgbClr val="000000"/>
                        </a:solidFill>
                        <a:effectLst/>
                        <a:latin typeface="+mj-lt"/>
                      </a:endParaRPr>
                    </a:p>
                  </a:txBody>
                  <a:tcPr marL="6943" marR="6943" marT="694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l" fontAlgn="b"/>
                      <a:endParaRPr lang="en-AU" sz="1200" b="1" i="0" u="none" strike="noStrike" dirty="0">
                        <a:solidFill>
                          <a:srgbClr val="000000"/>
                        </a:solidFill>
                        <a:effectLst/>
                        <a:latin typeface="+mj-lt"/>
                      </a:endParaRPr>
                    </a:p>
                  </a:txBody>
                  <a:tcPr marL="6943" marR="6943" marT="6943"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AU" sz="1200" u="none" strike="noStrike" dirty="0">
                          <a:effectLst/>
                          <a:latin typeface="+mj-lt"/>
                        </a:rPr>
                        <a:t>Premium Community </a:t>
                      </a:r>
                      <a:r>
                        <a:rPr lang="en-AU" sz="1200" u="none" strike="noStrike" dirty="0" smtClean="0">
                          <a:effectLst/>
                          <a:latin typeface="+mj-lt"/>
                        </a:rPr>
                        <a:t>Player</a:t>
                      </a:r>
                      <a:endParaRPr lang="en-AU" sz="1200" b="1" i="0" u="none" strike="noStrike" dirty="0">
                        <a:solidFill>
                          <a:srgbClr val="000000"/>
                        </a:solidFill>
                        <a:effectLst/>
                        <a:latin typeface="+mj-lt"/>
                      </a:endParaRPr>
                    </a:p>
                  </a:txBody>
                  <a:tcPr marL="36000" marR="36000" marT="69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457148" rtl="0" eaLnBrk="1" fontAlgn="b" latinLnBrk="0" hangingPunct="1">
                        <a:lnSpc>
                          <a:spcPct val="100000"/>
                        </a:lnSpc>
                        <a:spcBef>
                          <a:spcPts val="0"/>
                        </a:spcBef>
                        <a:spcAft>
                          <a:spcPts val="0"/>
                        </a:spcAft>
                        <a:buClrTx/>
                        <a:buSzTx/>
                        <a:buFontTx/>
                        <a:buNone/>
                        <a:tabLst/>
                        <a:defRPr/>
                      </a:pPr>
                      <a:r>
                        <a:rPr lang="en-AU" sz="1200" u="none" strike="noStrike" dirty="0">
                          <a:effectLst/>
                          <a:latin typeface="+mj-lt"/>
                        </a:rPr>
                        <a:t>Club Senior B&amp;F top 5 or Competition </a:t>
                      </a:r>
                      <a:r>
                        <a:rPr lang="en-AU" sz="1200" u="none" strike="noStrike" dirty="0" smtClean="0">
                          <a:effectLst/>
                          <a:latin typeface="+mj-lt"/>
                        </a:rPr>
                        <a:t>B &amp; </a:t>
                      </a:r>
                      <a:r>
                        <a:rPr lang="en-AU" sz="1200" u="none" strike="noStrike" dirty="0">
                          <a:effectLst/>
                          <a:latin typeface="+mj-lt"/>
                        </a:rPr>
                        <a:t>F top 10 or Club Leading </a:t>
                      </a:r>
                      <a:r>
                        <a:rPr lang="en-AU" sz="1200" u="none" strike="noStrike" dirty="0" smtClean="0">
                          <a:solidFill>
                            <a:schemeClr val="tx1"/>
                          </a:solidFill>
                          <a:effectLst/>
                          <a:latin typeface="+mj-lt"/>
                        </a:rPr>
                        <a:t>Goal kicker </a:t>
                      </a:r>
                      <a:r>
                        <a:rPr lang="en-AU" sz="1200" u="none" strike="noStrike" dirty="0">
                          <a:solidFill>
                            <a:schemeClr val="tx1"/>
                          </a:solidFill>
                          <a:effectLst/>
                          <a:latin typeface="+mj-lt"/>
                        </a:rPr>
                        <a:t>(minimum 40 goals in a season) </a:t>
                      </a:r>
                      <a:r>
                        <a:rPr lang="en-AU" sz="1200" u="none" strike="noStrike" dirty="0" smtClean="0">
                          <a:solidFill>
                            <a:schemeClr val="tx1"/>
                          </a:solidFill>
                          <a:effectLst/>
                          <a:latin typeface="+mj-lt"/>
                        </a:rPr>
                        <a:t>in previous</a:t>
                      </a:r>
                      <a:r>
                        <a:rPr lang="en-AU" sz="1200" u="none" strike="noStrike" baseline="0" dirty="0" smtClean="0">
                          <a:solidFill>
                            <a:schemeClr val="tx1"/>
                          </a:solidFill>
                          <a:effectLst/>
                          <a:latin typeface="+mj-lt"/>
                        </a:rPr>
                        <a:t> 3 seasons. Note: </a:t>
                      </a:r>
                      <a:r>
                        <a:rPr lang="en-AU" sz="1200" dirty="0" smtClean="0">
                          <a:solidFill>
                            <a:schemeClr val="tx1"/>
                          </a:solidFill>
                        </a:rPr>
                        <a:t>VAFA Senior representative team players</a:t>
                      </a:r>
                      <a:r>
                        <a:rPr lang="en-AU" sz="1200" baseline="0" dirty="0" smtClean="0">
                          <a:solidFill>
                            <a:schemeClr val="tx1"/>
                          </a:solidFill>
                        </a:rPr>
                        <a:t> </a:t>
                      </a:r>
                      <a:r>
                        <a:rPr lang="en-AU" sz="1200" dirty="0" smtClean="0">
                          <a:solidFill>
                            <a:schemeClr val="tx1"/>
                          </a:solidFill>
                        </a:rPr>
                        <a:t>also fall</a:t>
                      </a:r>
                      <a:r>
                        <a:rPr lang="en-AU" sz="1200" baseline="0" dirty="0" smtClean="0">
                          <a:solidFill>
                            <a:schemeClr val="tx1"/>
                          </a:solidFill>
                        </a:rPr>
                        <a:t> </a:t>
                      </a:r>
                      <a:r>
                        <a:rPr lang="en-AU" sz="1200" dirty="0" smtClean="0">
                          <a:solidFill>
                            <a:schemeClr val="tx1"/>
                          </a:solidFill>
                        </a:rPr>
                        <a:t>under this category</a:t>
                      </a:r>
                      <a:endParaRPr lang="en-AU" sz="1200" b="0" i="0" u="none" strike="noStrike" dirty="0" smtClean="0">
                        <a:solidFill>
                          <a:schemeClr val="tx1"/>
                        </a:solidFill>
                        <a:effectLst/>
                        <a:latin typeface="+mj-lt"/>
                      </a:endParaRPr>
                    </a:p>
                  </a:txBody>
                  <a:tcPr marL="36000" marR="36000" marT="69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64171">
                <a:tc rowSpan="2">
                  <a:txBody>
                    <a:bodyPr/>
                    <a:lstStyle/>
                    <a:p>
                      <a:pPr algn="ctr" fontAlgn="b"/>
                      <a:r>
                        <a:rPr lang="en-AU" sz="1200" u="none" strike="noStrike" dirty="0">
                          <a:effectLst/>
                          <a:latin typeface="+mj-lt"/>
                        </a:rPr>
                        <a:t>Category </a:t>
                      </a:r>
                      <a:r>
                        <a:rPr lang="en-AU" sz="1200" u="none" strike="noStrike" dirty="0" smtClean="0">
                          <a:effectLst/>
                          <a:latin typeface="+mj-lt"/>
                        </a:rPr>
                        <a:t>3</a:t>
                      </a:r>
                      <a:r>
                        <a:rPr lang="en-AU" sz="1200" u="none" strike="noStrike" dirty="0">
                          <a:effectLst/>
                          <a:latin typeface="+mj-lt"/>
                        </a:rPr>
                        <a:t> </a:t>
                      </a:r>
                      <a:endParaRPr lang="en-AU" sz="1200" b="1" i="0" u="none" strike="noStrike" dirty="0">
                        <a:solidFill>
                          <a:srgbClr val="000000"/>
                        </a:solidFill>
                        <a:effectLst/>
                        <a:latin typeface="+mj-lt"/>
                      </a:endParaRPr>
                    </a:p>
                  </a:txBody>
                  <a:tcPr marL="6943" marR="6943" marT="69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marR="0" indent="0" algn="ctr" defTabSz="457148" rtl="0" eaLnBrk="1" fontAlgn="b" latinLnBrk="0" hangingPunct="1">
                        <a:lnSpc>
                          <a:spcPct val="100000"/>
                        </a:lnSpc>
                        <a:spcBef>
                          <a:spcPts val="0"/>
                        </a:spcBef>
                        <a:spcAft>
                          <a:spcPts val="0"/>
                        </a:spcAft>
                        <a:buClrTx/>
                        <a:buSzTx/>
                        <a:buFontTx/>
                        <a:buNone/>
                        <a:tabLst/>
                        <a:defRPr/>
                      </a:pPr>
                      <a:r>
                        <a:rPr lang="en-AU" sz="1200" u="none" strike="noStrike" kern="1200" dirty="0" smtClean="0">
                          <a:solidFill>
                            <a:schemeClr val="dk1"/>
                          </a:solidFill>
                          <a:effectLst/>
                          <a:latin typeface="+mn-lt"/>
                          <a:ea typeface="+mn-ea"/>
                          <a:cs typeface="+mn-cs"/>
                        </a:rPr>
                        <a:t>3 points</a:t>
                      </a:r>
                      <a:endParaRPr lang="en-AU" sz="1200" b="0" i="0" u="none" strike="noStrike" kern="1200" dirty="0" smtClean="0">
                        <a:solidFill>
                          <a:srgbClr val="000000"/>
                        </a:solidFill>
                        <a:effectLst/>
                        <a:latin typeface="+mn-lt"/>
                        <a:ea typeface="+mn-ea"/>
                        <a:cs typeface="+mn-cs"/>
                      </a:endParaRPr>
                    </a:p>
                  </a:txBody>
                  <a:tcPr marL="6943" marR="6943" marT="69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AU" sz="1200" u="none" strike="noStrike" dirty="0">
                          <a:effectLst/>
                          <a:latin typeface="+mj-lt"/>
                        </a:rPr>
                        <a:t>Senior Community Player</a:t>
                      </a:r>
                      <a:endParaRPr lang="en-AU" sz="1200" b="1" i="0" u="none" strike="noStrike" dirty="0">
                        <a:solidFill>
                          <a:srgbClr val="000000"/>
                        </a:solidFill>
                        <a:effectLst/>
                        <a:latin typeface="+mj-lt"/>
                      </a:endParaRPr>
                    </a:p>
                  </a:txBody>
                  <a:tcPr marL="36000" marR="36000" marT="69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AU" sz="1200" u="none" strike="noStrike" dirty="0">
                          <a:effectLst/>
                          <a:latin typeface="+mj-lt"/>
                        </a:rPr>
                        <a:t>Played </a:t>
                      </a:r>
                      <a:r>
                        <a:rPr lang="en-AU" sz="1200" u="none" strike="noStrike" dirty="0" smtClean="0">
                          <a:effectLst/>
                          <a:latin typeface="+mj-lt"/>
                        </a:rPr>
                        <a:t> the same or more senior </a:t>
                      </a:r>
                      <a:r>
                        <a:rPr lang="en-AU" sz="1200" u="none" strike="noStrike" dirty="0">
                          <a:effectLst/>
                          <a:latin typeface="+mj-lt"/>
                        </a:rPr>
                        <a:t>than </a:t>
                      </a:r>
                      <a:r>
                        <a:rPr lang="en-AU" sz="1200" u="none" strike="noStrike" dirty="0" smtClean="0">
                          <a:effectLst/>
                          <a:latin typeface="+mj-lt"/>
                        </a:rPr>
                        <a:t>reserves </a:t>
                      </a:r>
                      <a:r>
                        <a:rPr lang="en-AU" sz="1200" u="none" strike="noStrike" dirty="0">
                          <a:effectLst/>
                          <a:latin typeface="+mj-lt"/>
                        </a:rPr>
                        <a:t>games in </a:t>
                      </a:r>
                      <a:r>
                        <a:rPr lang="en-AU" sz="1200" u="none" strike="noStrike" dirty="0" smtClean="0">
                          <a:effectLst/>
                          <a:latin typeface="+mj-lt"/>
                        </a:rPr>
                        <a:t>any of the previous 3 seasons</a:t>
                      </a:r>
                      <a:endParaRPr lang="en-AU" sz="1200" b="0" i="0" u="none" strike="noStrike" dirty="0">
                        <a:solidFill>
                          <a:srgbClr val="000000"/>
                        </a:solidFill>
                        <a:effectLst/>
                        <a:latin typeface="+mj-lt"/>
                      </a:endParaRPr>
                    </a:p>
                  </a:txBody>
                  <a:tcPr marL="36000" marR="36000" marT="69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23729">
                <a:tc vMerge="1">
                  <a:txBody>
                    <a:bodyPr/>
                    <a:lstStyle/>
                    <a:p>
                      <a:pPr algn="l" fontAlgn="b"/>
                      <a:endParaRPr lang="en-AU" sz="1200" b="1" i="0" u="none" strike="noStrike" dirty="0">
                        <a:solidFill>
                          <a:srgbClr val="000000"/>
                        </a:solidFill>
                        <a:effectLst/>
                        <a:latin typeface="+mj-lt"/>
                      </a:endParaRPr>
                    </a:p>
                  </a:txBody>
                  <a:tcPr marL="6943" marR="6943" marT="694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l" fontAlgn="b"/>
                      <a:endParaRPr lang="en-AU" sz="1200" b="1" i="0" u="none" strike="noStrike" dirty="0">
                        <a:solidFill>
                          <a:srgbClr val="000000"/>
                        </a:solidFill>
                        <a:effectLst/>
                        <a:latin typeface="+mj-lt"/>
                      </a:endParaRPr>
                    </a:p>
                  </a:txBody>
                  <a:tcPr marL="6943" marR="6943" marT="694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AU" sz="1200" u="none" strike="noStrike" dirty="0">
                          <a:effectLst/>
                          <a:latin typeface="+mj-lt"/>
                        </a:rPr>
                        <a:t>Transferred Junior</a:t>
                      </a:r>
                      <a:endParaRPr lang="en-AU" sz="1200" b="1" i="0" u="none" strike="noStrike" dirty="0">
                        <a:solidFill>
                          <a:srgbClr val="000000"/>
                        </a:solidFill>
                        <a:effectLst/>
                        <a:latin typeface="+mj-lt"/>
                      </a:endParaRPr>
                    </a:p>
                  </a:txBody>
                  <a:tcPr marL="36000" marR="36000" marT="69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AU" sz="1200" u="none" strike="noStrike" dirty="0" smtClean="0">
                          <a:effectLst/>
                          <a:latin typeface="+mj-lt"/>
                        </a:rPr>
                        <a:t>Player recruited from an U19’s</a:t>
                      </a:r>
                      <a:r>
                        <a:rPr lang="en-AU" sz="1200" u="none" strike="noStrike" baseline="0" dirty="0" smtClean="0">
                          <a:effectLst/>
                          <a:latin typeface="+mj-lt"/>
                        </a:rPr>
                        <a:t> or younger competition and does not meet the home club definition</a:t>
                      </a:r>
                      <a:endParaRPr lang="en-AU" sz="1200" b="0" i="0" u="none" strike="noStrike" dirty="0">
                        <a:solidFill>
                          <a:srgbClr val="000000"/>
                        </a:solidFill>
                        <a:effectLst/>
                        <a:latin typeface="+mj-lt"/>
                      </a:endParaRPr>
                    </a:p>
                  </a:txBody>
                  <a:tcPr marL="36000" marR="36000" marT="69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42865">
                <a:tc>
                  <a:txBody>
                    <a:bodyPr/>
                    <a:lstStyle/>
                    <a:p>
                      <a:pPr algn="ctr" fontAlgn="b"/>
                      <a:r>
                        <a:rPr lang="en-AU" sz="1200" u="none" strike="noStrike" dirty="0">
                          <a:effectLst/>
                          <a:latin typeface="+mj-lt"/>
                        </a:rPr>
                        <a:t> </a:t>
                      </a:r>
                      <a:endParaRPr lang="en-AU" sz="1200" b="1" i="0" u="none" strike="noStrike" dirty="0">
                        <a:solidFill>
                          <a:srgbClr val="000000"/>
                        </a:solidFill>
                        <a:effectLst/>
                        <a:latin typeface="+mj-lt"/>
                      </a:endParaRPr>
                    </a:p>
                    <a:p>
                      <a:pPr algn="ctr" fontAlgn="b"/>
                      <a:r>
                        <a:rPr lang="en-AU" sz="1200" u="none" strike="noStrike" dirty="0">
                          <a:effectLst/>
                          <a:latin typeface="+mj-lt"/>
                        </a:rPr>
                        <a:t>Category 2</a:t>
                      </a:r>
                      <a:endParaRPr lang="en-AU" sz="1200" b="1" i="0" u="none" strike="noStrike" dirty="0">
                        <a:solidFill>
                          <a:srgbClr val="000000"/>
                        </a:solidFill>
                        <a:effectLst/>
                        <a:latin typeface="+mj-lt"/>
                      </a:endParaRPr>
                    </a:p>
                    <a:p>
                      <a:pPr algn="ctr" fontAlgn="b"/>
                      <a:r>
                        <a:rPr lang="en-AU" sz="1200" u="none" strike="noStrike" dirty="0">
                          <a:effectLst/>
                          <a:latin typeface="+mj-lt"/>
                        </a:rPr>
                        <a:t> </a:t>
                      </a:r>
                      <a:endParaRPr lang="en-AU" sz="1200" b="1" i="0" u="none" strike="noStrike" dirty="0">
                        <a:solidFill>
                          <a:srgbClr val="000000"/>
                        </a:solidFill>
                        <a:effectLst/>
                        <a:latin typeface="+mj-lt"/>
                      </a:endParaRPr>
                    </a:p>
                  </a:txBody>
                  <a:tcPr marL="6943" marR="6943" marT="69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57148" rtl="0" eaLnBrk="1" fontAlgn="b" latinLnBrk="0" hangingPunct="1">
                        <a:lnSpc>
                          <a:spcPct val="100000"/>
                        </a:lnSpc>
                        <a:spcBef>
                          <a:spcPts val="0"/>
                        </a:spcBef>
                        <a:spcAft>
                          <a:spcPts val="0"/>
                        </a:spcAft>
                        <a:buClrTx/>
                        <a:buSzTx/>
                        <a:buFontTx/>
                        <a:buNone/>
                        <a:tabLst/>
                        <a:defRPr/>
                      </a:pPr>
                      <a:r>
                        <a:rPr lang="en-AU" sz="1200" u="none" strike="noStrike" kern="1200" dirty="0" smtClean="0">
                          <a:solidFill>
                            <a:schemeClr val="dk1"/>
                          </a:solidFill>
                          <a:effectLst/>
                          <a:latin typeface="+mn-lt"/>
                          <a:ea typeface="+mn-ea"/>
                          <a:cs typeface="+mn-cs"/>
                        </a:rPr>
                        <a:t>2 points</a:t>
                      </a:r>
                      <a:endParaRPr lang="en-AU" sz="1200" b="0" i="0" u="none" strike="noStrike" kern="1200" dirty="0" smtClean="0">
                        <a:solidFill>
                          <a:srgbClr val="000000"/>
                        </a:solidFill>
                        <a:effectLst/>
                        <a:latin typeface="+mn-lt"/>
                        <a:ea typeface="+mn-ea"/>
                        <a:cs typeface="+mn-cs"/>
                      </a:endParaRPr>
                    </a:p>
                  </a:txBody>
                  <a:tcPr marL="6943" marR="6943" marT="69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AU" sz="1200" u="none" strike="noStrike" dirty="0">
                          <a:effectLst/>
                          <a:latin typeface="+mj-lt"/>
                        </a:rPr>
                        <a:t>Development Community Player</a:t>
                      </a:r>
                      <a:endParaRPr lang="en-AU" sz="1200" b="1" i="0" u="none" strike="noStrike" dirty="0">
                        <a:solidFill>
                          <a:srgbClr val="000000"/>
                        </a:solidFill>
                        <a:effectLst/>
                        <a:latin typeface="+mj-lt"/>
                      </a:endParaRPr>
                    </a:p>
                  </a:txBody>
                  <a:tcPr marL="36000" marR="36000" marT="69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AU" sz="1200" u="none" strike="noStrike" dirty="0">
                          <a:effectLst/>
                          <a:latin typeface="+mj-lt"/>
                        </a:rPr>
                        <a:t>Played more </a:t>
                      </a:r>
                      <a:r>
                        <a:rPr lang="en-AU" sz="1200" u="none" strike="noStrike" dirty="0" smtClean="0">
                          <a:effectLst/>
                          <a:latin typeface="+mj-lt"/>
                        </a:rPr>
                        <a:t>reserves </a:t>
                      </a:r>
                      <a:r>
                        <a:rPr lang="en-AU" sz="1200" u="none" strike="noStrike" dirty="0">
                          <a:effectLst/>
                          <a:latin typeface="+mj-lt"/>
                        </a:rPr>
                        <a:t>than </a:t>
                      </a:r>
                      <a:r>
                        <a:rPr lang="en-AU" sz="1200" u="none" strike="noStrike" dirty="0" smtClean="0">
                          <a:effectLst/>
                          <a:latin typeface="+mj-lt"/>
                        </a:rPr>
                        <a:t>senior </a:t>
                      </a:r>
                      <a:r>
                        <a:rPr lang="en-AU" sz="1200" u="none" strike="noStrike" dirty="0">
                          <a:effectLst/>
                          <a:latin typeface="+mj-lt"/>
                        </a:rPr>
                        <a:t>games in </a:t>
                      </a:r>
                      <a:r>
                        <a:rPr lang="en-AU" sz="1200" u="none" strike="noStrike" dirty="0" smtClean="0">
                          <a:effectLst/>
                          <a:latin typeface="+mj-lt"/>
                        </a:rPr>
                        <a:t>the previous season </a:t>
                      </a:r>
                      <a:endParaRPr lang="en-AU" sz="1200" b="0" i="0" u="none" strike="noStrike" dirty="0">
                        <a:solidFill>
                          <a:srgbClr val="000000"/>
                        </a:solidFill>
                        <a:effectLst/>
                        <a:latin typeface="+mj-lt"/>
                      </a:endParaRPr>
                    </a:p>
                  </a:txBody>
                  <a:tcPr marL="36000" marR="36000" marT="69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23729">
                <a:tc rowSpan="2">
                  <a:txBody>
                    <a:bodyPr/>
                    <a:lstStyle/>
                    <a:p>
                      <a:pPr algn="ctr" fontAlgn="b"/>
                      <a:r>
                        <a:rPr lang="en-AU" sz="1200" u="none" strike="noStrike" dirty="0">
                          <a:effectLst/>
                          <a:latin typeface="+mj-lt"/>
                        </a:rPr>
                        <a:t>Category </a:t>
                      </a:r>
                      <a:r>
                        <a:rPr lang="en-AU" sz="1200" u="none" strike="noStrike" dirty="0" smtClean="0">
                          <a:effectLst/>
                          <a:latin typeface="+mj-lt"/>
                        </a:rPr>
                        <a:t>1</a:t>
                      </a:r>
                      <a:endParaRPr lang="en-AU" sz="1200" b="1" i="0" u="none" strike="noStrike" dirty="0">
                        <a:solidFill>
                          <a:srgbClr val="000000"/>
                        </a:solidFill>
                        <a:effectLst/>
                        <a:latin typeface="+mj-lt"/>
                      </a:endParaRPr>
                    </a:p>
                  </a:txBody>
                  <a:tcPr marL="6943" marR="6943" marT="69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marR="0" indent="0" algn="ctr" defTabSz="457148" rtl="0" eaLnBrk="1" fontAlgn="b" latinLnBrk="0" hangingPunct="1">
                        <a:lnSpc>
                          <a:spcPct val="100000"/>
                        </a:lnSpc>
                        <a:spcBef>
                          <a:spcPts val="0"/>
                        </a:spcBef>
                        <a:spcAft>
                          <a:spcPts val="0"/>
                        </a:spcAft>
                        <a:buClrTx/>
                        <a:buSzTx/>
                        <a:buFontTx/>
                        <a:buNone/>
                        <a:tabLst/>
                        <a:defRPr/>
                      </a:pPr>
                      <a:r>
                        <a:rPr lang="en-AU" sz="1200" u="none" strike="noStrike" kern="1200" dirty="0" smtClean="0">
                          <a:solidFill>
                            <a:schemeClr val="dk1"/>
                          </a:solidFill>
                          <a:effectLst/>
                          <a:latin typeface="+mn-lt"/>
                          <a:ea typeface="+mn-ea"/>
                          <a:cs typeface="+mn-cs"/>
                        </a:rPr>
                        <a:t>1 point</a:t>
                      </a:r>
                      <a:endParaRPr lang="en-AU" sz="1200" b="0" i="0" u="none" strike="noStrike" kern="1200" dirty="0" smtClean="0">
                        <a:solidFill>
                          <a:srgbClr val="000000"/>
                        </a:solidFill>
                        <a:effectLst/>
                        <a:latin typeface="+mn-lt"/>
                        <a:ea typeface="+mn-ea"/>
                        <a:cs typeface="+mn-cs"/>
                      </a:endParaRPr>
                    </a:p>
                  </a:txBody>
                  <a:tcPr marL="6943" marR="6943" marT="69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l" fontAlgn="b"/>
                      <a:r>
                        <a:rPr lang="en-AU" sz="1200" u="none" strike="noStrike" dirty="0">
                          <a:effectLst/>
                          <a:latin typeface="+mj-lt"/>
                        </a:rPr>
                        <a:t>Home </a:t>
                      </a:r>
                      <a:r>
                        <a:rPr lang="en-AU" sz="1200" u="none" strike="noStrike" dirty="0" smtClean="0">
                          <a:effectLst/>
                          <a:latin typeface="+mj-lt"/>
                        </a:rPr>
                        <a:t>Player</a:t>
                      </a:r>
                      <a:endParaRPr lang="en-AU" sz="1200" b="1" i="0" u="none" strike="noStrike" dirty="0">
                        <a:solidFill>
                          <a:srgbClr val="000000"/>
                        </a:solidFill>
                        <a:effectLst/>
                        <a:latin typeface="+mj-lt"/>
                      </a:endParaRPr>
                    </a:p>
                  </a:txBody>
                  <a:tcPr marL="36000" marR="36000" marT="69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AU" sz="1200" u="none" strike="noStrike" dirty="0">
                          <a:effectLst/>
                          <a:latin typeface="+mj-lt"/>
                        </a:rPr>
                        <a:t>Played </a:t>
                      </a:r>
                      <a:r>
                        <a:rPr lang="en-AU" sz="1200" u="none" strike="noStrike" dirty="0" smtClean="0">
                          <a:effectLst/>
                          <a:latin typeface="+mj-lt"/>
                        </a:rPr>
                        <a:t>40 </a:t>
                      </a:r>
                      <a:r>
                        <a:rPr lang="en-AU" sz="1200" u="none" strike="noStrike" dirty="0">
                          <a:effectLst/>
                          <a:latin typeface="+mj-lt"/>
                        </a:rPr>
                        <a:t>or more games at the </a:t>
                      </a:r>
                      <a:r>
                        <a:rPr lang="en-AU" sz="1200" u="none" strike="noStrike" dirty="0" smtClean="0">
                          <a:effectLst/>
                          <a:latin typeface="+mj-lt"/>
                        </a:rPr>
                        <a:t>aligned junior </a:t>
                      </a:r>
                      <a:r>
                        <a:rPr lang="en-AU" sz="1200" u="none" strike="noStrike" dirty="0">
                          <a:effectLst/>
                          <a:latin typeface="+mj-lt"/>
                        </a:rPr>
                        <a:t>c</a:t>
                      </a:r>
                      <a:r>
                        <a:rPr lang="en-AU" sz="1200" u="none" strike="noStrike" dirty="0" smtClean="0">
                          <a:effectLst/>
                          <a:latin typeface="+mj-lt"/>
                        </a:rPr>
                        <a:t>lub up </a:t>
                      </a:r>
                      <a:r>
                        <a:rPr lang="en-AU" sz="1200" u="none" strike="noStrike" dirty="0">
                          <a:effectLst/>
                          <a:latin typeface="+mj-lt"/>
                        </a:rPr>
                        <a:t>to and including  U17 competition </a:t>
                      </a:r>
                      <a:r>
                        <a:rPr lang="en-AU" sz="1200" u="none" strike="noStrike" dirty="0" smtClean="0">
                          <a:effectLst/>
                          <a:latin typeface="+mj-lt"/>
                        </a:rPr>
                        <a:t>or</a:t>
                      </a:r>
                      <a:r>
                        <a:rPr lang="en-AU" sz="1200" u="none" strike="noStrike" baseline="0" dirty="0" smtClean="0">
                          <a:effectLst/>
                          <a:latin typeface="+mj-lt"/>
                        </a:rPr>
                        <a:t> younger </a:t>
                      </a:r>
                    </a:p>
                  </a:txBody>
                  <a:tcPr marL="36000" marR="36000" marT="69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11864">
                <a:tc vMerge="1">
                  <a:txBody>
                    <a:bodyPr/>
                    <a:lstStyle/>
                    <a:p>
                      <a:pPr algn="l" fontAlgn="b"/>
                      <a:endParaRPr lang="en-AU" sz="1200" b="0" i="0" u="none" strike="noStrike" dirty="0">
                        <a:solidFill>
                          <a:srgbClr val="000000"/>
                        </a:solidFill>
                        <a:effectLst/>
                        <a:latin typeface="+mj-lt"/>
                      </a:endParaRPr>
                    </a:p>
                  </a:txBody>
                  <a:tcPr marL="6943" marR="6943" marT="694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l" fontAlgn="b"/>
                      <a:endParaRPr lang="en-AU" sz="1200" b="1" i="0" u="none" strike="noStrike" dirty="0">
                        <a:solidFill>
                          <a:srgbClr val="000000"/>
                        </a:solidFill>
                        <a:effectLst/>
                        <a:latin typeface="+mj-lt"/>
                      </a:endParaRPr>
                    </a:p>
                  </a:txBody>
                  <a:tcPr marL="6943" marR="6943" marT="694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l" fontAlgn="b"/>
                      <a:endParaRPr lang="en-AU" sz="1200" b="1" i="0" u="none" strike="noStrike" dirty="0">
                        <a:solidFill>
                          <a:srgbClr val="000000"/>
                        </a:solidFill>
                        <a:effectLst/>
                        <a:latin typeface="+mj-lt"/>
                      </a:endParaRPr>
                    </a:p>
                  </a:txBody>
                  <a:tcPr marL="6943" marR="6943" marT="694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AU" sz="1200" u="none" strike="noStrike" dirty="0" smtClean="0">
                          <a:effectLst/>
                          <a:latin typeface="+mj-lt"/>
                        </a:rPr>
                        <a:t>Player</a:t>
                      </a:r>
                      <a:r>
                        <a:rPr lang="en-AU" sz="1200" u="none" strike="noStrike" baseline="0" dirty="0" smtClean="0">
                          <a:effectLst/>
                          <a:latin typeface="+mj-lt"/>
                        </a:rPr>
                        <a:t> who has only played at that club</a:t>
                      </a:r>
                      <a:endParaRPr lang="en-AU" sz="1200" b="0" i="0" u="none" strike="noStrike" dirty="0">
                        <a:solidFill>
                          <a:srgbClr val="000000"/>
                        </a:solidFill>
                        <a:effectLst/>
                        <a:latin typeface="+mj-lt"/>
                      </a:endParaRPr>
                    </a:p>
                  </a:txBody>
                  <a:tcPr marL="36000" marR="36000" marT="69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 name="Rectangle 2"/>
          <p:cNvSpPr/>
          <p:nvPr/>
        </p:nvSpPr>
        <p:spPr>
          <a:xfrm>
            <a:off x="1334910" y="6260269"/>
            <a:ext cx="6737528" cy="369332"/>
          </a:xfrm>
          <a:prstGeom prst="rect">
            <a:avLst/>
          </a:prstGeom>
        </p:spPr>
        <p:txBody>
          <a:bodyPr wrap="square">
            <a:spAutoFit/>
          </a:bodyPr>
          <a:lstStyle/>
          <a:p>
            <a:pPr>
              <a:spcBef>
                <a:spcPts val="1200"/>
              </a:spcBef>
              <a:buClr>
                <a:schemeClr val="tx2"/>
              </a:buClr>
            </a:pPr>
            <a:r>
              <a:rPr lang="en-AU" sz="900" dirty="0" smtClean="0">
                <a:solidFill>
                  <a:srgbClr val="333333"/>
                </a:solidFill>
              </a:rPr>
              <a:t>For any player that does not meet any of the above categories will need to apply to the affiliated league / region </a:t>
            </a:r>
            <a:r>
              <a:rPr lang="en-AU" sz="900" dirty="0">
                <a:solidFill>
                  <a:srgbClr val="333333"/>
                </a:solidFill>
              </a:rPr>
              <a:t>c</a:t>
            </a:r>
            <a:r>
              <a:rPr lang="en-AU" sz="900" dirty="0" smtClean="0">
                <a:solidFill>
                  <a:srgbClr val="333333"/>
                </a:solidFill>
              </a:rPr>
              <a:t>ommission who will determine the appropriate categories and points </a:t>
            </a:r>
            <a:endParaRPr lang="en-AU" sz="900" dirty="0">
              <a:solidFill>
                <a:srgbClr val="333333"/>
              </a:solidFill>
            </a:endParaRPr>
          </a:p>
        </p:txBody>
      </p:sp>
    </p:spTree>
    <p:extLst>
      <p:ext uri="{BB962C8B-B14F-4D97-AF65-F5344CB8AC3E}">
        <p14:creationId xmlns:p14="http://schemas.microsoft.com/office/powerpoint/2010/main" val="36229131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player </a:t>
            </a:r>
            <a:r>
              <a:rPr lang="en-US" dirty="0"/>
              <a:t>p</a:t>
            </a:r>
            <a:r>
              <a:rPr lang="en-US" dirty="0" smtClean="0"/>
              <a:t>oints </a:t>
            </a:r>
            <a:r>
              <a:rPr lang="en-US" dirty="0"/>
              <a:t>s</a:t>
            </a:r>
            <a:r>
              <a:rPr lang="en-US" dirty="0" smtClean="0"/>
              <a:t>ystem will also have additional point allocations to players based upon the model promoting club loyalty and junior development…</a:t>
            </a:r>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2657766391"/>
              </p:ext>
            </p:extLst>
          </p:nvPr>
        </p:nvGraphicFramePr>
        <p:xfrm>
          <a:off x="179210" y="1719518"/>
          <a:ext cx="9588434" cy="3266819"/>
        </p:xfrm>
        <a:graphic>
          <a:graphicData uri="http://schemas.openxmlformats.org/drawingml/2006/table">
            <a:tbl>
              <a:tblPr>
                <a:tableStyleId>{5C22544A-7EE6-4342-B048-85BDC9FD1C3A}</a:tableStyleId>
              </a:tblPr>
              <a:tblGrid>
                <a:gridCol w="3041860"/>
                <a:gridCol w="1559648"/>
                <a:gridCol w="4986926"/>
              </a:tblGrid>
              <a:tr h="1111969">
                <a:tc rowSpan="2">
                  <a:txBody>
                    <a:bodyPr/>
                    <a:lstStyle/>
                    <a:p>
                      <a:pPr algn="l" fontAlgn="b"/>
                      <a:r>
                        <a:rPr lang="en-AU" sz="1200" u="none" strike="noStrike" dirty="0">
                          <a:effectLst/>
                          <a:latin typeface="+mj-lt"/>
                        </a:rPr>
                        <a:t>ADDITIONAL PENALTY PLAYER POINTS</a:t>
                      </a:r>
                      <a:endParaRPr lang="en-AU" sz="1200" b="1" i="0" u="none" strike="noStrike" dirty="0">
                        <a:solidFill>
                          <a:srgbClr val="000000"/>
                        </a:solidFill>
                        <a:effectLst/>
                        <a:latin typeface="+mj-lt"/>
                      </a:endParaRPr>
                    </a:p>
                  </a:txBody>
                  <a:tcPr marL="36000" marR="36000" marT="64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AU" sz="1200" u="none" strike="noStrike" dirty="0" smtClean="0">
                          <a:effectLst/>
                          <a:latin typeface="+mj-lt"/>
                        </a:rPr>
                        <a:t>Additional </a:t>
                      </a:r>
                      <a:r>
                        <a:rPr lang="en-AU" sz="1200" u="none" strike="noStrike" dirty="0">
                          <a:effectLst/>
                          <a:latin typeface="+mj-lt"/>
                        </a:rPr>
                        <a:t>1 point</a:t>
                      </a:r>
                      <a:endParaRPr lang="en-AU" sz="1200" b="0" i="0" u="none" strike="noStrike" dirty="0">
                        <a:solidFill>
                          <a:srgbClr val="000000"/>
                        </a:solidFill>
                        <a:effectLst/>
                        <a:latin typeface="+mj-lt"/>
                      </a:endParaRPr>
                    </a:p>
                  </a:txBody>
                  <a:tcPr marL="72000" marR="6466" marT="64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148" rtl="0" eaLnBrk="1" fontAlgn="b" latinLnBrk="0" hangingPunct="1">
                        <a:lnSpc>
                          <a:spcPct val="100000"/>
                        </a:lnSpc>
                        <a:spcBef>
                          <a:spcPts val="0"/>
                        </a:spcBef>
                        <a:spcAft>
                          <a:spcPts val="0"/>
                        </a:spcAft>
                        <a:buClrTx/>
                        <a:buSzTx/>
                        <a:buFontTx/>
                        <a:buNone/>
                        <a:tabLst/>
                        <a:defRPr/>
                      </a:pPr>
                      <a:r>
                        <a:rPr lang="en-AU" sz="1200" dirty="0" smtClean="0">
                          <a:solidFill>
                            <a:srgbClr val="333333"/>
                          </a:solidFill>
                        </a:rPr>
                        <a:t>If transferring from another community club in the same competition or division </a:t>
                      </a:r>
                      <a:r>
                        <a:rPr lang="en-AU" sz="1200" u="sng" dirty="0" smtClean="0">
                          <a:solidFill>
                            <a:srgbClr val="333333"/>
                          </a:solidFill>
                        </a:rPr>
                        <a:t>or</a:t>
                      </a:r>
                      <a:r>
                        <a:rPr lang="en-AU" sz="1200" dirty="0" smtClean="0">
                          <a:solidFill>
                            <a:srgbClr val="333333"/>
                          </a:solidFill>
                        </a:rPr>
                        <a:t> is transferring from a club located in a premier competition to a club in a non premier competition * (maximum one point even if you meet both descriptions)</a:t>
                      </a:r>
                    </a:p>
                  </a:txBody>
                  <a:tcPr marL="36000" marR="36000" marT="64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7097">
                <a:tc vMerge="1">
                  <a:txBody>
                    <a:bodyPr/>
                    <a:lstStyle/>
                    <a:p>
                      <a:pPr algn="l" fontAlgn="b"/>
                      <a:endParaRPr lang="en-AU" sz="1200" b="1" i="0" u="none" strike="noStrike" dirty="0">
                        <a:solidFill>
                          <a:srgbClr val="000000"/>
                        </a:solidFill>
                        <a:effectLst/>
                        <a:latin typeface="+mj-lt"/>
                      </a:endParaRPr>
                    </a:p>
                  </a:txBody>
                  <a:tcPr marL="6466" marR="6466" marT="64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AU" sz="1200" u="none" strike="noStrike" dirty="0" smtClean="0">
                          <a:effectLst/>
                          <a:latin typeface="+mj-lt"/>
                        </a:rPr>
                        <a:t>Additional </a:t>
                      </a:r>
                      <a:r>
                        <a:rPr lang="en-AU" sz="1200" u="none" strike="noStrike" dirty="0">
                          <a:effectLst/>
                          <a:latin typeface="+mj-lt"/>
                        </a:rPr>
                        <a:t>1 point</a:t>
                      </a:r>
                      <a:endParaRPr lang="en-AU" sz="1200" b="0" i="0" u="none" strike="noStrike" dirty="0">
                        <a:solidFill>
                          <a:srgbClr val="000000"/>
                        </a:solidFill>
                        <a:effectLst/>
                        <a:latin typeface="+mj-lt"/>
                      </a:endParaRPr>
                    </a:p>
                  </a:txBody>
                  <a:tcPr marL="72000" marR="6466" marT="64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AU" sz="1200" u="none" strike="noStrike" dirty="0">
                          <a:effectLst/>
                          <a:latin typeface="+mj-lt"/>
                        </a:rPr>
                        <a:t>If transferred to more than two clubs in past 36 </a:t>
                      </a:r>
                      <a:r>
                        <a:rPr lang="en-AU" sz="1200" u="none" strike="noStrike" dirty="0" smtClean="0">
                          <a:effectLst/>
                          <a:latin typeface="+mj-lt"/>
                        </a:rPr>
                        <a:t>months </a:t>
                      </a:r>
                      <a:endParaRPr lang="en-AU" sz="1200" b="0" i="0" u="none" strike="noStrike" dirty="0">
                        <a:solidFill>
                          <a:srgbClr val="000000"/>
                        </a:solidFill>
                        <a:effectLst/>
                        <a:latin typeface="+mj-lt"/>
                      </a:endParaRPr>
                    </a:p>
                  </a:txBody>
                  <a:tcPr marL="36000" marR="36000" marT="64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111969">
                <a:tc rowSpan="3">
                  <a:txBody>
                    <a:bodyPr/>
                    <a:lstStyle/>
                    <a:p>
                      <a:pPr marL="0" marR="0" indent="0" algn="l" defTabSz="457148" rtl="0" eaLnBrk="1" fontAlgn="b" latinLnBrk="0" hangingPunct="1">
                        <a:lnSpc>
                          <a:spcPct val="100000"/>
                        </a:lnSpc>
                        <a:spcBef>
                          <a:spcPts val="0"/>
                        </a:spcBef>
                        <a:spcAft>
                          <a:spcPts val="0"/>
                        </a:spcAft>
                        <a:buClrTx/>
                        <a:buSzTx/>
                        <a:buFontTx/>
                        <a:buNone/>
                        <a:tabLst/>
                        <a:defRPr/>
                      </a:pPr>
                      <a:r>
                        <a:rPr lang="en-AU" sz="1200" u="none" strike="noStrike" kern="1200" dirty="0" smtClean="0">
                          <a:solidFill>
                            <a:schemeClr val="dk1"/>
                          </a:solidFill>
                          <a:effectLst/>
                          <a:latin typeface="+mn-lt"/>
                          <a:ea typeface="+mn-ea"/>
                          <a:cs typeface="+mn-cs"/>
                        </a:rPr>
                        <a:t>DEDUCTIONS FOR PLAYER POINTS</a:t>
                      </a:r>
                      <a:endParaRPr lang="en-AU" sz="1200" b="1" i="0" u="none" strike="noStrike" kern="1200" dirty="0" smtClean="0">
                        <a:solidFill>
                          <a:srgbClr val="000000"/>
                        </a:solidFill>
                        <a:effectLst/>
                        <a:latin typeface="+mn-lt"/>
                        <a:ea typeface="+mn-ea"/>
                        <a:cs typeface="+mn-cs"/>
                      </a:endParaRPr>
                    </a:p>
                  </a:txBody>
                  <a:tcPr marL="36000" marR="36000" marT="64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AU" sz="1200" u="none" strike="noStrike" dirty="0" smtClean="0">
                          <a:effectLst/>
                          <a:latin typeface="+mj-lt"/>
                        </a:rPr>
                        <a:t>Deduct </a:t>
                      </a:r>
                      <a:r>
                        <a:rPr lang="en-AU" sz="1200" u="none" strike="noStrike" dirty="0">
                          <a:effectLst/>
                          <a:latin typeface="+mj-lt"/>
                        </a:rPr>
                        <a:t>1 point </a:t>
                      </a:r>
                      <a:endParaRPr lang="en-AU" sz="1200" b="0" i="0" u="none" strike="noStrike" dirty="0">
                        <a:solidFill>
                          <a:srgbClr val="000000"/>
                        </a:solidFill>
                        <a:effectLst/>
                        <a:latin typeface="+mj-lt"/>
                      </a:endParaRPr>
                    </a:p>
                  </a:txBody>
                  <a:tcPr marL="72000" marR="6466" marT="64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AU" sz="1200" u="none" strike="noStrike" dirty="0">
                          <a:effectLst/>
                          <a:latin typeface="+mj-lt"/>
                        </a:rPr>
                        <a:t>For each </a:t>
                      </a:r>
                      <a:r>
                        <a:rPr lang="en-AU" sz="1200" u="none" strike="noStrike" dirty="0" smtClean="0">
                          <a:effectLst/>
                          <a:latin typeface="+mj-lt"/>
                        </a:rPr>
                        <a:t>season of</a:t>
                      </a:r>
                      <a:r>
                        <a:rPr lang="en-AU" sz="1200" u="none" strike="noStrike" baseline="0" dirty="0" smtClean="0">
                          <a:effectLst/>
                          <a:latin typeface="+mj-lt"/>
                        </a:rPr>
                        <a:t> service to the club</a:t>
                      </a:r>
                      <a:r>
                        <a:rPr lang="en-AU" sz="1200" u="none" strike="noStrike" dirty="0" smtClean="0">
                          <a:effectLst/>
                          <a:latin typeface="+mj-lt"/>
                        </a:rPr>
                        <a:t> </a:t>
                      </a:r>
                      <a:r>
                        <a:rPr lang="en-AU" sz="1200" u="none" strike="noStrike" dirty="0">
                          <a:effectLst/>
                          <a:latin typeface="+mj-lt"/>
                        </a:rPr>
                        <a:t>(minimum </a:t>
                      </a:r>
                      <a:r>
                        <a:rPr lang="en-AU" sz="1200" u="none" strike="noStrike" dirty="0" smtClean="0">
                          <a:effectLst/>
                          <a:latin typeface="+mj-lt"/>
                        </a:rPr>
                        <a:t>5 senior or reserves games per season),</a:t>
                      </a:r>
                      <a:r>
                        <a:rPr lang="en-AU" sz="1200" u="none" strike="noStrike" baseline="0" dirty="0" smtClean="0">
                          <a:effectLst/>
                          <a:latin typeface="+mj-lt"/>
                        </a:rPr>
                        <a:t> even if not in consecutive years, </a:t>
                      </a:r>
                      <a:r>
                        <a:rPr lang="en-AU" sz="1200" u="none" strike="noStrike" dirty="0" smtClean="0">
                          <a:effectLst/>
                          <a:latin typeface="+mj-lt"/>
                        </a:rPr>
                        <a:t>until the </a:t>
                      </a:r>
                      <a:r>
                        <a:rPr lang="en-AU" sz="1200" u="none" strike="noStrike" dirty="0">
                          <a:effectLst/>
                          <a:latin typeface="+mj-lt"/>
                        </a:rPr>
                        <a:t>player reaches 1 </a:t>
                      </a:r>
                      <a:r>
                        <a:rPr lang="en-AU" sz="1200" u="none" strike="noStrike" dirty="0" smtClean="0">
                          <a:effectLst/>
                          <a:latin typeface="+mj-lt"/>
                        </a:rPr>
                        <a:t>point.  Note:</a:t>
                      </a:r>
                      <a:r>
                        <a:rPr lang="en-AU" sz="1200" u="none" strike="noStrike" baseline="0" dirty="0" smtClean="0">
                          <a:effectLst/>
                          <a:latin typeface="+mj-lt"/>
                        </a:rPr>
                        <a:t> if the player is eligible for underage football at that club, it must be 5 senior games to meet the criteria for a year of service.  </a:t>
                      </a:r>
                      <a:endParaRPr lang="en-AU" sz="1200" b="0" i="0" u="none" strike="noStrike" dirty="0">
                        <a:solidFill>
                          <a:srgbClr val="000000"/>
                        </a:solidFill>
                        <a:effectLst/>
                        <a:latin typeface="+mj-lt"/>
                      </a:endParaRPr>
                    </a:p>
                  </a:txBody>
                  <a:tcPr marL="36000" marR="36000" marT="64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7892">
                <a:tc vMerge="1">
                  <a:txBody>
                    <a:bodyPr/>
                    <a:lstStyle/>
                    <a:p>
                      <a:pPr algn="l" fontAlgn="b"/>
                      <a:endParaRPr lang="en-AU" sz="1200" b="0" i="0" u="none" strike="noStrike">
                        <a:solidFill>
                          <a:srgbClr val="000000"/>
                        </a:solidFill>
                        <a:effectLst/>
                        <a:latin typeface="+mj-lt"/>
                      </a:endParaRPr>
                    </a:p>
                  </a:txBody>
                  <a:tcPr marL="6466" marR="6466" marT="6466"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l" fontAlgn="b"/>
                      <a:r>
                        <a:rPr lang="en-AU" sz="1200" u="none" strike="noStrike" dirty="0" smtClean="0">
                          <a:effectLst/>
                          <a:latin typeface="+mj-lt"/>
                        </a:rPr>
                        <a:t>Revert </a:t>
                      </a:r>
                      <a:r>
                        <a:rPr lang="en-AU" sz="1200" u="none" strike="noStrike" dirty="0">
                          <a:effectLst/>
                          <a:latin typeface="+mj-lt"/>
                        </a:rPr>
                        <a:t>to 1 point </a:t>
                      </a:r>
                      <a:endParaRPr lang="en-AU" sz="1200" b="0" i="0" u="none" strike="noStrike" dirty="0">
                        <a:solidFill>
                          <a:srgbClr val="000000"/>
                        </a:solidFill>
                        <a:effectLst/>
                        <a:latin typeface="+mj-lt"/>
                      </a:endParaRPr>
                    </a:p>
                  </a:txBody>
                  <a:tcPr marL="72000" marR="6466" marT="64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AU" sz="1200" u="none" strike="noStrike" dirty="0">
                          <a:effectLst/>
                          <a:latin typeface="+mj-lt"/>
                        </a:rPr>
                        <a:t>Where player is returning to </a:t>
                      </a:r>
                      <a:r>
                        <a:rPr lang="en-AU" sz="1200" u="none" strike="noStrike" dirty="0" smtClean="0">
                          <a:effectLst/>
                          <a:latin typeface="+mj-lt"/>
                        </a:rPr>
                        <a:t>their</a:t>
                      </a:r>
                      <a:r>
                        <a:rPr lang="en-AU" sz="1200" u="none" strike="noStrike" baseline="0" dirty="0" smtClean="0">
                          <a:effectLst/>
                          <a:latin typeface="+mj-lt"/>
                        </a:rPr>
                        <a:t> h</a:t>
                      </a:r>
                      <a:r>
                        <a:rPr lang="en-AU" sz="1200" u="none" strike="noStrike" dirty="0" smtClean="0">
                          <a:effectLst/>
                          <a:latin typeface="+mj-lt"/>
                        </a:rPr>
                        <a:t>ome club</a:t>
                      </a:r>
                      <a:endParaRPr lang="en-AU" sz="1200" b="0" i="0" u="none" strike="noStrike" dirty="0">
                        <a:solidFill>
                          <a:srgbClr val="000000"/>
                        </a:solidFill>
                        <a:effectLst/>
                        <a:latin typeface="+mj-lt"/>
                      </a:endParaRPr>
                    </a:p>
                  </a:txBody>
                  <a:tcPr marL="36000" marR="36000" marT="64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7892">
                <a:tc vMerge="1">
                  <a:txBody>
                    <a:bodyPr/>
                    <a:lstStyle/>
                    <a:p>
                      <a:pPr algn="l" fontAlgn="b"/>
                      <a:endParaRPr lang="en-AU" sz="1200" b="0" i="0" u="none" strike="noStrike" dirty="0">
                        <a:solidFill>
                          <a:srgbClr val="000000"/>
                        </a:solidFill>
                        <a:effectLst/>
                        <a:latin typeface="+mj-lt"/>
                      </a:endParaRPr>
                    </a:p>
                  </a:txBody>
                  <a:tcPr marL="6466" marR="6466" marT="6466"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l" fontAlgn="b"/>
                      <a:r>
                        <a:rPr lang="en-AU" sz="1200" u="none" strike="noStrike" dirty="0" smtClean="0">
                          <a:effectLst/>
                          <a:latin typeface="+mj-lt"/>
                        </a:rPr>
                        <a:t>Revert </a:t>
                      </a:r>
                      <a:r>
                        <a:rPr lang="en-AU" sz="1200" u="none" strike="noStrike" dirty="0">
                          <a:effectLst/>
                          <a:latin typeface="+mj-lt"/>
                        </a:rPr>
                        <a:t>to 1 point </a:t>
                      </a:r>
                      <a:endParaRPr lang="en-AU" sz="1200" b="0" i="0" u="none" strike="noStrike" dirty="0">
                        <a:solidFill>
                          <a:srgbClr val="000000"/>
                        </a:solidFill>
                        <a:effectLst/>
                        <a:latin typeface="+mj-lt"/>
                      </a:endParaRPr>
                    </a:p>
                  </a:txBody>
                  <a:tcPr marL="72000" marR="6466" marT="64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AU" sz="1200" u="none" strike="noStrike" dirty="0">
                          <a:effectLst/>
                          <a:latin typeface="+mj-lt"/>
                        </a:rPr>
                        <a:t>Where player has not played </a:t>
                      </a:r>
                      <a:r>
                        <a:rPr lang="en-AU" sz="1200" u="none" strike="noStrike" dirty="0" smtClean="0">
                          <a:effectLst/>
                          <a:latin typeface="+mj-lt"/>
                        </a:rPr>
                        <a:t>in the </a:t>
                      </a:r>
                      <a:r>
                        <a:rPr lang="en-AU" sz="1200" u="none" strike="noStrike" dirty="0">
                          <a:effectLst/>
                          <a:latin typeface="+mj-lt"/>
                        </a:rPr>
                        <a:t>previous </a:t>
                      </a:r>
                      <a:r>
                        <a:rPr lang="en-AU" sz="1200" u="none" strike="noStrike" dirty="0" smtClean="0">
                          <a:effectLst/>
                          <a:latin typeface="+mj-lt"/>
                        </a:rPr>
                        <a:t>36 </a:t>
                      </a:r>
                      <a:r>
                        <a:rPr lang="en-AU" sz="1200" u="none" strike="noStrike" dirty="0">
                          <a:effectLst/>
                          <a:latin typeface="+mj-lt"/>
                        </a:rPr>
                        <a:t>months</a:t>
                      </a:r>
                      <a:endParaRPr lang="en-AU" sz="1200" b="0" i="0" u="none" strike="noStrike" dirty="0">
                        <a:solidFill>
                          <a:srgbClr val="000000"/>
                        </a:solidFill>
                        <a:effectLst/>
                        <a:latin typeface="+mj-lt"/>
                      </a:endParaRPr>
                    </a:p>
                  </a:txBody>
                  <a:tcPr marL="36000" marR="36000" marT="64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5683883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player </a:t>
            </a:r>
            <a:r>
              <a:rPr lang="en-US" dirty="0"/>
              <a:t>p</a:t>
            </a:r>
            <a:r>
              <a:rPr lang="en-US" dirty="0" smtClean="0"/>
              <a:t>oints </a:t>
            </a:r>
            <a:r>
              <a:rPr lang="en-US" dirty="0"/>
              <a:t>s</a:t>
            </a:r>
            <a:r>
              <a:rPr lang="en-US" dirty="0" smtClean="0"/>
              <a:t>ystem continued…..</a:t>
            </a:r>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978872995"/>
              </p:ext>
            </p:extLst>
          </p:nvPr>
        </p:nvGraphicFramePr>
        <p:xfrm>
          <a:off x="258654" y="1100791"/>
          <a:ext cx="9504580" cy="4769442"/>
        </p:xfrm>
        <a:graphic>
          <a:graphicData uri="http://schemas.openxmlformats.org/drawingml/2006/table">
            <a:tbl>
              <a:tblPr>
                <a:tableStyleId>{5C22544A-7EE6-4342-B048-85BDC9FD1C3A}</a:tableStyleId>
              </a:tblPr>
              <a:tblGrid>
                <a:gridCol w="1732143"/>
                <a:gridCol w="2079235"/>
                <a:gridCol w="2303420"/>
                <a:gridCol w="3389782"/>
              </a:tblGrid>
              <a:tr h="395444">
                <a:tc>
                  <a:txBody>
                    <a:bodyPr/>
                    <a:lstStyle/>
                    <a:p>
                      <a:pPr algn="l" fontAlgn="b"/>
                      <a:r>
                        <a:rPr lang="en-AU" sz="1200" b="1" u="none" strike="noStrike" dirty="0">
                          <a:effectLst/>
                          <a:latin typeface="+mn-lt"/>
                        </a:rPr>
                        <a:t>Definition of Junior </a:t>
                      </a:r>
                      <a:r>
                        <a:rPr lang="en-AU" sz="1200" b="1" u="none" strike="noStrike" dirty="0" smtClean="0">
                          <a:effectLst/>
                          <a:latin typeface="+mn-lt"/>
                        </a:rPr>
                        <a:t> Aligned </a:t>
                      </a:r>
                      <a:r>
                        <a:rPr lang="en-AU" sz="1200" b="1" u="none" strike="noStrike" dirty="0">
                          <a:effectLst/>
                          <a:latin typeface="+mn-lt"/>
                        </a:rPr>
                        <a:t>Club</a:t>
                      </a:r>
                      <a:endParaRPr lang="en-AU" sz="1200" b="1" i="0" u="none" strike="noStrike" dirty="0">
                        <a:solidFill>
                          <a:srgbClr val="000000"/>
                        </a:solidFill>
                        <a:effectLst/>
                        <a:latin typeface="+mn-lt"/>
                      </a:endParaRPr>
                    </a:p>
                  </a:txBody>
                  <a:tcPr marL="36000" marR="36000" marT="646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l" fontAlgn="b"/>
                      <a:r>
                        <a:rPr lang="en-AU" sz="1200" b="0" u="none" strike="noStrike" dirty="0" smtClean="0">
                          <a:effectLst/>
                          <a:latin typeface="+mn-lt"/>
                        </a:rPr>
                        <a:t>Where seniors</a:t>
                      </a:r>
                      <a:r>
                        <a:rPr lang="en-AU" sz="1200" b="0" u="none" strike="noStrike" baseline="0" dirty="0" smtClean="0">
                          <a:effectLst/>
                          <a:latin typeface="+mn-lt"/>
                        </a:rPr>
                        <a:t> and juniors exist under the same constitution, or where there is a m</a:t>
                      </a:r>
                      <a:r>
                        <a:rPr lang="en-AU" sz="1200" b="0" u="none" strike="noStrike" dirty="0" smtClean="0">
                          <a:effectLst/>
                          <a:latin typeface="+mn-lt"/>
                        </a:rPr>
                        <a:t>emorandum </a:t>
                      </a:r>
                      <a:r>
                        <a:rPr lang="en-AU" sz="1200" b="0" u="none" strike="noStrike" dirty="0">
                          <a:effectLst/>
                          <a:latin typeface="+mn-lt"/>
                        </a:rPr>
                        <a:t>of </a:t>
                      </a:r>
                      <a:r>
                        <a:rPr lang="en-AU" sz="1200" b="0" u="none" strike="noStrike" dirty="0" smtClean="0">
                          <a:effectLst/>
                          <a:latin typeface="+mn-lt"/>
                        </a:rPr>
                        <a:t>understanding </a:t>
                      </a:r>
                      <a:r>
                        <a:rPr lang="en-AU" sz="1200" b="0" u="none" strike="noStrike" dirty="0">
                          <a:effectLst/>
                          <a:latin typeface="+mn-lt"/>
                        </a:rPr>
                        <a:t>in place </a:t>
                      </a:r>
                      <a:r>
                        <a:rPr lang="en-AU" sz="1200" b="0" u="none" strike="noStrike" dirty="0" smtClean="0">
                          <a:effectLst/>
                          <a:latin typeface="+mn-lt"/>
                        </a:rPr>
                        <a:t>between standalone</a:t>
                      </a:r>
                      <a:r>
                        <a:rPr lang="en-AU" sz="1200" b="0" u="none" strike="noStrike" baseline="0" dirty="0" smtClean="0">
                          <a:effectLst/>
                          <a:latin typeface="+mn-lt"/>
                        </a:rPr>
                        <a:t> </a:t>
                      </a:r>
                      <a:r>
                        <a:rPr lang="en-AU" sz="1200" b="0" u="none" strike="noStrike" dirty="0" smtClean="0">
                          <a:effectLst/>
                          <a:latin typeface="+mn-lt"/>
                        </a:rPr>
                        <a:t> </a:t>
                      </a:r>
                      <a:r>
                        <a:rPr lang="en-AU" sz="1200" b="0" u="none" strike="noStrike" dirty="0">
                          <a:effectLst/>
                          <a:latin typeface="+mn-lt"/>
                        </a:rPr>
                        <a:t>s</a:t>
                      </a:r>
                      <a:r>
                        <a:rPr lang="en-AU" sz="1200" b="0" u="none" strike="noStrike" dirty="0" smtClean="0">
                          <a:effectLst/>
                          <a:latin typeface="+mn-lt"/>
                        </a:rPr>
                        <a:t>enior </a:t>
                      </a:r>
                      <a:r>
                        <a:rPr lang="en-AU" sz="1200" b="0" u="none" strike="noStrike" dirty="0">
                          <a:effectLst/>
                          <a:latin typeface="+mn-lt"/>
                        </a:rPr>
                        <a:t>and </a:t>
                      </a:r>
                      <a:r>
                        <a:rPr lang="en-AU" sz="1200" b="0" u="none" strike="noStrike" dirty="0" smtClean="0">
                          <a:effectLst/>
                          <a:latin typeface="+mn-lt"/>
                        </a:rPr>
                        <a:t>junior clubs that</a:t>
                      </a:r>
                      <a:r>
                        <a:rPr lang="en-AU" sz="1200" b="0" u="none" strike="noStrike" baseline="0" dirty="0" smtClean="0">
                          <a:effectLst/>
                          <a:latin typeface="+mn-lt"/>
                        </a:rPr>
                        <a:t> is</a:t>
                      </a:r>
                      <a:r>
                        <a:rPr lang="en-AU" sz="1200" b="0" u="none" strike="noStrike" dirty="0" smtClean="0">
                          <a:effectLst/>
                          <a:latin typeface="+mn-lt"/>
                        </a:rPr>
                        <a:t> </a:t>
                      </a:r>
                      <a:r>
                        <a:rPr lang="en-AU" sz="1200" b="0" u="none" strike="noStrike" dirty="0">
                          <a:effectLst/>
                          <a:latin typeface="+mn-lt"/>
                        </a:rPr>
                        <a:t>approved by </a:t>
                      </a:r>
                      <a:r>
                        <a:rPr lang="en-AU" sz="1200" b="0" u="none" strike="noStrike" dirty="0" smtClean="0">
                          <a:effectLst/>
                          <a:latin typeface="+mn-lt"/>
                        </a:rPr>
                        <a:t>a league </a:t>
                      </a:r>
                      <a:r>
                        <a:rPr lang="en-AU" sz="1200" b="0" u="none" strike="noStrike" dirty="0">
                          <a:effectLst/>
                          <a:latin typeface="+mn-lt"/>
                        </a:rPr>
                        <a:t>or r</a:t>
                      </a:r>
                      <a:r>
                        <a:rPr lang="en-AU" sz="1200" b="0" u="none" strike="noStrike" dirty="0" smtClean="0">
                          <a:effectLst/>
                          <a:latin typeface="+mn-lt"/>
                        </a:rPr>
                        <a:t>egion commission.  Senior</a:t>
                      </a:r>
                      <a:r>
                        <a:rPr lang="en-AU" sz="1200" b="0" u="none" strike="noStrike" baseline="0" dirty="0" smtClean="0">
                          <a:effectLst/>
                          <a:latin typeface="+mn-lt"/>
                        </a:rPr>
                        <a:t> clubs can have multiple MOU’s with junior clubs and junior clubs could have multiple MOU’s with senior clubs.  All MOU’s must be approved by leagues or region commissions in country areas to ensure appropriate player pathways exist.</a:t>
                      </a:r>
                      <a:endParaRPr lang="en-AU" sz="1200" b="0" i="0" u="none" strike="noStrike" dirty="0">
                        <a:solidFill>
                          <a:srgbClr val="000000"/>
                        </a:solidFill>
                        <a:effectLst/>
                        <a:latin typeface="+mn-lt"/>
                      </a:endParaRPr>
                    </a:p>
                  </a:txBody>
                  <a:tcPr marL="72000" marR="6466" marT="64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AU"/>
                    </a:p>
                  </a:txBody>
                  <a:tcPr/>
                </a:tc>
                <a:tc hMerge="1">
                  <a:txBody>
                    <a:bodyPr/>
                    <a:lstStyle/>
                    <a:p>
                      <a:endParaRPr lang="en-AU"/>
                    </a:p>
                  </a:txBody>
                  <a:tcPr/>
                </a:tc>
              </a:tr>
              <a:tr h="395444">
                <a:tc rowSpan="7">
                  <a:txBody>
                    <a:bodyPr/>
                    <a:lstStyle/>
                    <a:p>
                      <a:pPr algn="l" fontAlgn="b"/>
                      <a:r>
                        <a:rPr lang="en-AU" sz="1200" b="1" u="none" strike="noStrike" dirty="0">
                          <a:effectLst/>
                          <a:latin typeface="+mn-lt"/>
                        </a:rPr>
                        <a:t>Premier Community Competitions *</a:t>
                      </a:r>
                      <a:endParaRPr lang="en-AU" sz="1200" b="1" i="0" u="none" strike="noStrike" dirty="0">
                        <a:solidFill>
                          <a:srgbClr val="000000"/>
                        </a:solidFill>
                        <a:effectLst/>
                        <a:latin typeface="+mn-lt"/>
                      </a:endParaRPr>
                    </a:p>
                    <a:p>
                      <a:pPr algn="l" fontAlgn="b"/>
                      <a:r>
                        <a:rPr lang="en-AU" sz="1200" b="0" i="0" u="none" strike="noStrike" dirty="0" smtClean="0">
                          <a:solidFill>
                            <a:srgbClr val="000000"/>
                          </a:solidFill>
                          <a:effectLst/>
                          <a:latin typeface="+mn-lt"/>
                        </a:rPr>
                        <a:t>Note: this</a:t>
                      </a:r>
                      <a:r>
                        <a:rPr lang="en-AU" sz="1200" b="0" i="0" u="none" strike="noStrike" baseline="0" dirty="0" smtClean="0">
                          <a:solidFill>
                            <a:srgbClr val="000000"/>
                          </a:solidFill>
                          <a:effectLst/>
                          <a:latin typeface="+mn-lt"/>
                        </a:rPr>
                        <a:t> includes players in the reserves of these competitions as well.</a:t>
                      </a:r>
                      <a:endParaRPr lang="en-AU" sz="1200" b="0" i="0" u="none" strike="noStrike" dirty="0">
                        <a:solidFill>
                          <a:srgbClr val="000000"/>
                        </a:solidFill>
                        <a:effectLst/>
                        <a:latin typeface="+mn-lt"/>
                      </a:endParaRPr>
                    </a:p>
                  </a:txBody>
                  <a:tcPr marL="36000" marR="36000" marT="646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fontAlgn="b"/>
                      <a:r>
                        <a:rPr lang="en-AU" sz="1200" b="1" u="none" strike="noStrike" dirty="0">
                          <a:effectLst/>
                          <a:latin typeface="+mn-lt"/>
                        </a:rPr>
                        <a:t>Metropolitan</a:t>
                      </a:r>
                      <a:endParaRPr lang="en-AU" sz="1200" b="1" i="0" u="none" strike="noStrike" dirty="0">
                        <a:solidFill>
                          <a:srgbClr val="000000"/>
                        </a:solidFill>
                        <a:effectLst/>
                        <a:latin typeface="+mn-lt"/>
                      </a:endParaRPr>
                    </a:p>
                  </a:txBody>
                  <a:tcPr marL="6466" marR="6466" marT="6466"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ctr" fontAlgn="b"/>
                      <a:r>
                        <a:rPr lang="en-AU" sz="1200" b="1" u="none" strike="noStrike" dirty="0">
                          <a:effectLst/>
                          <a:latin typeface="+mn-lt"/>
                        </a:rPr>
                        <a:t>Country</a:t>
                      </a:r>
                      <a:endParaRPr lang="en-AU" sz="1200" b="1" i="0" u="none" strike="noStrike" dirty="0">
                        <a:solidFill>
                          <a:srgbClr val="000000"/>
                        </a:solidFill>
                        <a:effectLst/>
                        <a:latin typeface="+mn-lt"/>
                      </a:endParaRPr>
                    </a:p>
                  </a:txBody>
                  <a:tcPr marL="6466" marR="6466" marT="6466" marB="0">
                    <a:lnT w="12700" cap="flat" cmpd="sng" algn="ctr">
                      <a:solidFill>
                        <a:schemeClr val="tx1"/>
                      </a:solidFill>
                      <a:prstDash val="solid"/>
                      <a:round/>
                      <a:headEnd type="none" w="med" len="med"/>
                      <a:tailEnd type="none" w="med" len="med"/>
                    </a:lnT>
                    <a:noFill/>
                  </a:tcPr>
                </a:tc>
                <a:tc>
                  <a:txBody>
                    <a:bodyPr/>
                    <a:lstStyle/>
                    <a:p>
                      <a:endParaRPr lang="en-AU" dirty="0">
                        <a:latin typeface="+mn-lt"/>
                      </a:endParaRPr>
                    </a:p>
                  </a:txBody>
                  <a:tcPr marL="6466" marR="6466" marT="6466"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r>
              <a:tr h="234301">
                <a:tc vMerge="1">
                  <a:txBody>
                    <a:bodyPr/>
                    <a:lstStyle/>
                    <a:p>
                      <a:pPr algn="l" fontAlgn="b"/>
                      <a:endParaRPr lang="en-AU" sz="1200" b="0" i="0" u="none" strike="noStrike" dirty="0">
                        <a:solidFill>
                          <a:srgbClr val="000000"/>
                        </a:solidFill>
                        <a:effectLst/>
                        <a:latin typeface="+mn-lt"/>
                      </a:endParaRPr>
                    </a:p>
                  </a:txBody>
                  <a:tcPr marL="36000" marR="36000" marT="64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fontAlgn="b"/>
                      <a:r>
                        <a:rPr lang="en-AU" sz="1200" b="0" u="none" strike="noStrike" dirty="0">
                          <a:effectLst/>
                          <a:latin typeface="+mn-lt"/>
                        </a:rPr>
                        <a:t>Eastern F.L Division 1</a:t>
                      </a:r>
                      <a:endParaRPr lang="en-AU" sz="1200" b="0" i="0" u="none" strike="noStrike" dirty="0">
                        <a:solidFill>
                          <a:srgbClr val="000000"/>
                        </a:solidFill>
                        <a:effectLst/>
                        <a:latin typeface="+mn-lt"/>
                      </a:endParaRPr>
                    </a:p>
                  </a:txBody>
                  <a:tcPr marL="6466" marR="6466" marT="6466" marB="0">
                    <a:lnL w="12700" cap="flat" cmpd="sng" algn="ctr">
                      <a:solidFill>
                        <a:schemeClr val="tx1"/>
                      </a:solidFill>
                      <a:prstDash val="solid"/>
                      <a:round/>
                      <a:headEnd type="none" w="med" len="med"/>
                      <a:tailEnd type="none" w="med" len="med"/>
                    </a:lnL>
                    <a:noFill/>
                  </a:tcPr>
                </a:tc>
                <a:tc>
                  <a:txBody>
                    <a:bodyPr/>
                    <a:lstStyle/>
                    <a:p>
                      <a:pPr algn="ctr" fontAlgn="b"/>
                      <a:r>
                        <a:rPr lang="en-AU" sz="1200" b="0" u="none" strike="noStrike" dirty="0">
                          <a:effectLst/>
                          <a:latin typeface="+mn-lt"/>
                        </a:rPr>
                        <a:t>Ballarat </a:t>
                      </a:r>
                      <a:r>
                        <a:rPr lang="en-AU" sz="1200" b="0" u="none" strike="noStrike" dirty="0" smtClean="0">
                          <a:effectLst/>
                          <a:latin typeface="+mn-lt"/>
                        </a:rPr>
                        <a:t>FNL</a:t>
                      </a:r>
                      <a:endParaRPr lang="en-AU" sz="1200" b="0" i="0" u="none" strike="noStrike" dirty="0">
                        <a:solidFill>
                          <a:srgbClr val="000000"/>
                        </a:solidFill>
                        <a:effectLst/>
                        <a:latin typeface="+mn-lt"/>
                      </a:endParaRPr>
                    </a:p>
                  </a:txBody>
                  <a:tcPr marL="6466" marR="6466" marT="6466" marB="0">
                    <a:noFill/>
                  </a:tcPr>
                </a:tc>
                <a:tc>
                  <a:txBody>
                    <a:bodyPr/>
                    <a:lstStyle/>
                    <a:p>
                      <a:endParaRPr lang="en-AU" dirty="0">
                        <a:latin typeface="+mn-lt"/>
                      </a:endParaRPr>
                    </a:p>
                  </a:txBody>
                  <a:tcPr marL="6466" marR="6466" marT="6466" marB="0" anchor="b">
                    <a:lnR w="12700" cap="flat" cmpd="sng" algn="ctr">
                      <a:solidFill>
                        <a:schemeClr val="tx1"/>
                      </a:solidFill>
                      <a:prstDash val="solid"/>
                      <a:round/>
                      <a:headEnd type="none" w="med" len="med"/>
                      <a:tailEnd type="none" w="med" len="med"/>
                    </a:lnR>
                    <a:noFill/>
                  </a:tcPr>
                </a:tc>
              </a:tr>
              <a:tr h="298300">
                <a:tc vMerge="1">
                  <a:txBody>
                    <a:bodyPr/>
                    <a:lstStyle/>
                    <a:p>
                      <a:pPr algn="l" fontAlgn="b"/>
                      <a:endParaRPr lang="en-AU" sz="1200" b="0" i="0" u="none" strike="noStrike" dirty="0">
                        <a:solidFill>
                          <a:srgbClr val="000000"/>
                        </a:solidFill>
                        <a:effectLst/>
                        <a:latin typeface="+mn-lt"/>
                      </a:endParaRPr>
                    </a:p>
                  </a:txBody>
                  <a:tcPr marL="36000" marR="36000" marT="64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fontAlgn="b"/>
                      <a:r>
                        <a:rPr lang="en-AU" sz="1200" b="0" u="none" strike="noStrike" dirty="0">
                          <a:effectLst/>
                          <a:latin typeface="+mn-lt"/>
                        </a:rPr>
                        <a:t>Essendon D.F.L Premier</a:t>
                      </a:r>
                      <a:endParaRPr lang="en-AU" sz="1200" b="0" i="0" u="none" strike="noStrike" dirty="0">
                        <a:solidFill>
                          <a:srgbClr val="000000"/>
                        </a:solidFill>
                        <a:effectLst/>
                        <a:latin typeface="+mn-lt"/>
                      </a:endParaRPr>
                    </a:p>
                  </a:txBody>
                  <a:tcPr marL="6466" marR="6466" marT="6466" marB="0">
                    <a:lnL w="12700" cap="flat" cmpd="sng" algn="ctr">
                      <a:solidFill>
                        <a:schemeClr val="tx1"/>
                      </a:solidFill>
                      <a:prstDash val="solid"/>
                      <a:round/>
                      <a:headEnd type="none" w="med" len="med"/>
                      <a:tailEnd type="none" w="med" len="med"/>
                    </a:lnL>
                    <a:noFill/>
                  </a:tcPr>
                </a:tc>
                <a:tc>
                  <a:txBody>
                    <a:bodyPr/>
                    <a:lstStyle/>
                    <a:p>
                      <a:pPr algn="ctr" fontAlgn="b"/>
                      <a:r>
                        <a:rPr lang="en-AU" sz="1200" b="0" u="none" strike="noStrike" dirty="0">
                          <a:effectLst/>
                          <a:latin typeface="+mn-lt"/>
                        </a:rPr>
                        <a:t>Bendigo </a:t>
                      </a:r>
                      <a:r>
                        <a:rPr lang="en-AU" sz="1200" b="0" u="none" strike="noStrike" dirty="0" smtClean="0">
                          <a:effectLst/>
                          <a:latin typeface="+mn-lt"/>
                        </a:rPr>
                        <a:t>FNL</a:t>
                      </a:r>
                      <a:endParaRPr lang="en-AU" sz="1200" b="0" i="0" u="none" strike="noStrike" dirty="0">
                        <a:solidFill>
                          <a:srgbClr val="000000"/>
                        </a:solidFill>
                        <a:effectLst/>
                        <a:latin typeface="+mn-lt"/>
                      </a:endParaRPr>
                    </a:p>
                  </a:txBody>
                  <a:tcPr marL="6466" marR="6466" marT="6466" marB="0">
                    <a:noFill/>
                  </a:tcPr>
                </a:tc>
                <a:tc>
                  <a:txBody>
                    <a:bodyPr/>
                    <a:lstStyle/>
                    <a:p>
                      <a:endParaRPr lang="en-AU">
                        <a:latin typeface="+mn-lt"/>
                      </a:endParaRPr>
                    </a:p>
                  </a:txBody>
                  <a:tcPr marL="6466" marR="6466" marT="6466" marB="0" anchor="b">
                    <a:lnR w="12700" cap="flat" cmpd="sng" algn="ctr">
                      <a:solidFill>
                        <a:schemeClr val="tx1"/>
                      </a:solidFill>
                      <a:prstDash val="solid"/>
                      <a:round/>
                      <a:headEnd type="none" w="med" len="med"/>
                      <a:tailEnd type="none" w="med" len="med"/>
                    </a:lnR>
                    <a:noFill/>
                  </a:tcPr>
                </a:tc>
              </a:tr>
              <a:tr h="298300">
                <a:tc vMerge="1">
                  <a:txBody>
                    <a:bodyPr/>
                    <a:lstStyle/>
                    <a:p>
                      <a:pPr algn="l" fontAlgn="b"/>
                      <a:endParaRPr lang="en-AU" sz="1200" b="0" i="0" u="none" strike="noStrike">
                        <a:solidFill>
                          <a:srgbClr val="000000"/>
                        </a:solidFill>
                        <a:effectLst/>
                        <a:latin typeface="+mn-lt"/>
                      </a:endParaRPr>
                    </a:p>
                  </a:txBody>
                  <a:tcPr marL="36000" marR="36000" marT="64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fontAlgn="b"/>
                      <a:r>
                        <a:rPr lang="en-AU" sz="1200" b="0" u="none" strike="noStrike" dirty="0">
                          <a:effectLst/>
                          <a:latin typeface="+mn-lt"/>
                        </a:rPr>
                        <a:t>Northern F.L Division 1</a:t>
                      </a:r>
                      <a:endParaRPr lang="en-AU" sz="1200" b="0" i="0" u="none" strike="noStrike" dirty="0">
                        <a:solidFill>
                          <a:srgbClr val="000000"/>
                        </a:solidFill>
                        <a:effectLst/>
                        <a:latin typeface="+mn-lt"/>
                      </a:endParaRPr>
                    </a:p>
                  </a:txBody>
                  <a:tcPr marL="6466" marR="6466" marT="6466" marB="0">
                    <a:lnL w="12700" cap="flat" cmpd="sng" algn="ctr">
                      <a:solidFill>
                        <a:schemeClr val="tx1"/>
                      </a:solidFill>
                      <a:prstDash val="solid"/>
                      <a:round/>
                      <a:headEnd type="none" w="med" len="med"/>
                      <a:tailEnd type="none" w="med" len="med"/>
                    </a:lnL>
                    <a:noFill/>
                  </a:tcPr>
                </a:tc>
                <a:tc>
                  <a:txBody>
                    <a:bodyPr/>
                    <a:lstStyle/>
                    <a:p>
                      <a:pPr algn="ctr" fontAlgn="b"/>
                      <a:r>
                        <a:rPr lang="en-AU" sz="1200" b="0" u="none" strike="noStrike" dirty="0">
                          <a:effectLst/>
                          <a:latin typeface="+mn-lt"/>
                        </a:rPr>
                        <a:t>Geelong </a:t>
                      </a:r>
                      <a:r>
                        <a:rPr lang="en-AU" sz="1200" b="0" u="none" strike="noStrike" dirty="0" smtClean="0">
                          <a:effectLst/>
                          <a:latin typeface="+mn-lt"/>
                        </a:rPr>
                        <a:t>FNL</a:t>
                      </a:r>
                      <a:endParaRPr lang="en-AU" sz="1200" b="0" i="0" u="none" strike="noStrike" dirty="0">
                        <a:solidFill>
                          <a:srgbClr val="000000"/>
                        </a:solidFill>
                        <a:effectLst/>
                        <a:latin typeface="+mn-lt"/>
                      </a:endParaRPr>
                    </a:p>
                  </a:txBody>
                  <a:tcPr marL="6466" marR="6466" marT="6466" marB="0">
                    <a:noFill/>
                  </a:tcPr>
                </a:tc>
                <a:tc>
                  <a:txBody>
                    <a:bodyPr/>
                    <a:lstStyle/>
                    <a:p>
                      <a:endParaRPr lang="en-AU">
                        <a:latin typeface="+mn-lt"/>
                      </a:endParaRPr>
                    </a:p>
                  </a:txBody>
                  <a:tcPr marL="6466" marR="6466" marT="6466" marB="0" anchor="b">
                    <a:lnR w="12700" cap="flat" cmpd="sng" algn="ctr">
                      <a:solidFill>
                        <a:schemeClr val="tx1"/>
                      </a:solidFill>
                      <a:prstDash val="solid"/>
                      <a:round/>
                      <a:headEnd type="none" w="med" len="med"/>
                      <a:tailEnd type="none" w="med" len="med"/>
                    </a:lnR>
                    <a:noFill/>
                  </a:tcPr>
                </a:tc>
              </a:tr>
              <a:tr h="298300">
                <a:tc vMerge="1">
                  <a:txBody>
                    <a:bodyPr/>
                    <a:lstStyle/>
                    <a:p>
                      <a:pPr algn="l" fontAlgn="b"/>
                      <a:endParaRPr lang="en-AU" sz="1200" b="0" i="0" u="none" strike="noStrike">
                        <a:solidFill>
                          <a:srgbClr val="000000"/>
                        </a:solidFill>
                        <a:effectLst/>
                        <a:latin typeface="+mn-lt"/>
                      </a:endParaRPr>
                    </a:p>
                  </a:txBody>
                  <a:tcPr marL="36000" marR="36000" marT="64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fontAlgn="b"/>
                      <a:r>
                        <a:rPr lang="en-AU" sz="1200" b="0" u="none" strike="noStrike" dirty="0">
                          <a:effectLst/>
                          <a:latin typeface="+mn-lt"/>
                        </a:rPr>
                        <a:t>Southern F.N.L Division1</a:t>
                      </a:r>
                      <a:endParaRPr lang="en-AU" sz="1200" b="0" i="0" u="none" strike="noStrike" dirty="0">
                        <a:solidFill>
                          <a:srgbClr val="000000"/>
                        </a:solidFill>
                        <a:effectLst/>
                        <a:latin typeface="+mn-lt"/>
                      </a:endParaRPr>
                    </a:p>
                  </a:txBody>
                  <a:tcPr marL="6466" marR="6466" marT="6466" marB="0">
                    <a:lnL w="12700" cap="flat" cmpd="sng" algn="ctr">
                      <a:solidFill>
                        <a:schemeClr val="tx1"/>
                      </a:solidFill>
                      <a:prstDash val="solid"/>
                      <a:round/>
                      <a:headEnd type="none" w="med" len="med"/>
                      <a:tailEnd type="none" w="med" len="med"/>
                    </a:lnL>
                    <a:noFill/>
                  </a:tcPr>
                </a:tc>
                <a:tc>
                  <a:txBody>
                    <a:bodyPr/>
                    <a:lstStyle/>
                    <a:p>
                      <a:pPr algn="ctr" fontAlgn="b"/>
                      <a:r>
                        <a:rPr lang="en-AU" sz="1200" b="0" u="none" strike="noStrike" dirty="0">
                          <a:effectLst/>
                          <a:latin typeface="+mn-lt"/>
                        </a:rPr>
                        <a:t>Gippsland </a:t>
                      </a:r>
                      <a:r>
                        <a:rPr lang="en-AU" sz="1200" b="0" u="none" strike="noStrike" dirty="0" smtClean="0">
                          <a:effectLst/>
                          <a:latin typeface="+mn-lt"/>
                        </a:rPr>
                        <a:t>FL</a:t>
                      </a:r>
                      <a:endParaRPr lang="en-AU" sz="1200" b="0" i="0" u="none" strike="noStrike" dirty="0">
                        <a:solidFill>
                          <a:srgbClr val="000000"/>
                        </a:solidFill>
                        <a:effectLst/>
                        <a:latin typeface="+mn-lt"/>
                      </a:endParaRPr>
                    </a:p>
                  </a:txBody>
                  <a:tcPr marL="6466" marR="6466" marT="6466" marB="0">
                    <a:noFill/>
                  </a:tcPr>
                </a:tc>
                <a:tc>
                  <a:txBody>
                    <a:bodyPr/>
                    <a:lstStyle/>
                    <a:p>
                      <a:endParaRPr lang="en-AU">
                        <a:latin typeface="+mn-lt"/>
                      </a:endParaRPr>
                    </a:p>
                  </a:txBody>
                  <a:tcPr marL="6466" marR="6466" marT="6466" marB="0" anchor="b">
                    <a:lnR w="12700" cap="flat" cmpd="sng" algn="ctr">
                      <a:solidFill>
                        <a:schemeClr val="tx1"/>
                      </a:solidFill>
                      <a:prstDash val="solid"/>
                      <a:round/>
                      <a:headEnd type="none" w="med" len="med"/>
                      <a:tailEnd type="none" w="med" len="med"/>
                    </a:lnR>
                    <a:noFill/>
                  </a:tcPr>
                </a:tc>
              </a:tr>
              <a:tr h="298300">
                <a:tc vMerge="1">
                  <a:txBody>
                    <a:bodyPr/>
                    <a:lstStyle/>
                    <a:p>
                      <a:pPr algn="l" fontAlgn="b"/>
                      <a:endParaRPr lang="en-AU" sz="1200" b="0" i="0" u="none" strike="noStrike" dirty="0">
                        <a:solidFill>
                          <a:srgbClr val="000000"/>
                        </a:solidFill>
                        <a:effectLst/>
                        <a:latin typeface="+mn-lt"/>
                      </a:endParaRPr>
                    </a:p>
                  </a:txBody>
                  <a:tcPr marL="36000" marR="36000" marT="64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fontAlgn="b"/>
                      <a:r>
                        <a:rPr lang="en-AU" sz="1200" b="0" u="none" strike="noStrike" dirty="0">
                          <a:effectLst/>
                          <a:latin typeface="+mn-lt"/>
                        </a:rPr>
                        <a:t>VAFA Premier Division</a:t>
                      </a:r>
                      <a:endParaRPr lang="en-AU" sz="1200" b="0" i="0" u="none" strike="noStrike" dirty="0">
                        <a:solidFill>
                          <a:srgbClr val="000000"/>
                        </a:solidFill>
                        <a:effectLst/>
                        <a:latin typeface="+mn-lt"/>
                      </a:endParaRPr>
                    </a:p>
                  </a:txBody>
                  <a:tcPr marL="6466" marR="6466" marT="6466" marB="0">
                    <a:lnL w="12700" cap="flat" cmpd="sng" algn="ctr">
                      <a:solidFill>
                        <a:schemeClr val="tx1"/>
                      </a:solidFill>
                      <a:prstDash val="solid"/>
                      <a:round/>
                      <a:headEnd type="none" w="med" len="med"/>
                      <a:tailEnd type="none" w="med" len="med"/>
                    </a:lnL>
                    <a:noFill/>
                  </a:tcPr>
                </a:tc>
                <a:tc>
                  <a:txBody>
                    <a:bodyPr/>
                    <a:lstStyle/>
                    <a:p>
                      <a:pPr algn="ctr" fontAlgn="b"/>
                      <a:r>
                        <a:rPr lang="en-AU" sz="1200" b="0" u="none" strike="noStrike" dirty="0">
                          <a:effectLst/>
                          <a:latin typeface="+mn-lt"/>
                        </a:rPr>
                        <a:t>Goulburn Valley F.L</a:t>
                      </a:r>
                      <a:endParaRPr lang="en-AU" sz="1200" b="0" i="0" u="none" strike="noStrike" dirty="0">
                        <a:solidFill>
                          <a:srgbClr val="000000"/>
                        </a:solidFill>
                        <a:effectLst/>
                        <a:latin typeface="+mn-lt"/>
                      </a:endParaRPr>
                    </a:p>
                  </a:txBody>
                  <a:tcPr marL="6466" marR="6466" marT="6466" marB="0">
                    <a:noFill/>
                  </a:tcPr>
                </a:tc>
                <a:tc>
                  <a:txBody>
                    <a:bodyPr/>
                    <a:lstStyle/>
                    <a:p>
                      <a:endParaRPr lang="en-AU">
                        <a:latin typeface="+mn-lt"/>
                      </a:endParaRPr>
                    </a:p>
                  </a:txBody>
                  <a:tcPr marL="6466" marR="6466" marT="6466" marB="0" anchor="b">
                    <a:lnR w="12700" cap="flat" cmpd="sng" algn="ctr">
                      <a:solidFill>
                        <a:schemeClr val="tx1"/>
                      </a:solidFill>
                      <a:prstDash val="solid"/>
                      <a:round/>
                      <a:headEnd type="none" w="med" len="med"/>
                      <a:tailEnd type="none" w="med" len="med"/>
                    </a:lnR>
                    <a:noFill/>
                  </a:tcPr>
                </a:tc>
              </a:tr>
              <a:tr h="298300">
                <a:tc vMerge="1">
                  <a:txBody>
                    <a:bodyPr/>
                    <a:lstStyle/>
                    <a:p>
                      <a:pPr algn="l" fontAlgn="b"/>
                      <a:endParaRPr lang="en-AU" sz="1200" b="0" i="0" u="none" strike="noStrike" dirty="0">
                        <a:solidFill>
                          <a:srgbClr val="000000"/>
                        </a:solidFill>
                        <a:effectLst/>
                        <a:latin typeface="+mn-lt"/>
                      </a:endParaRPr>
                    </a:p>
                  </a:txBody>
                  <a:tcPr marL="36000" marR="36000" marT="64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fontAlgn="b"/>
                      <a:r>
                        <a:rPr lang="en-AU" sz="1200" b="0" u="none" strike="noStrike" dirty="0">
                          <a:effectLst/>
                          <a:latin typeface="+mn-lt"/>
                        </a:rPr>
                        <a:t>Western Region F.L Division 1</a:t>
                      </a:r>
                      <a:endParaRPr lang="en-AU" sz="1200" b="0" i="0" u="none" strike="noStrike" dirty="0">
                        <a:solidFill>
                          <a:srgbClr val="000000"/>
                        </a:solidFill>
                        <a:effectLst/>
                        <a:latin typeface="+mn-lt"/>
                      </a:endParaRPr>
                    </a:p>
                  </a:txBody>
                  <a:tcPr marL="6466" marR="6466" marT="6466" marB="0">
                    <a:lnL w="12700" cap="flat" cmpd="sng" algn="ctr">
                      <a:solidFill>
                        <a:schemeClr val="tx1"/>
                      </a:solidFill>
                      <a:prstDash val="solid"/>
                      <a:round/>
                      <a:headEnd type="none" w="med" len="med"/>
                      <a:tailEnd type="none" w="med" len="med"/>
                    </a:lnL>
                    <a:noFill/>
                  </a:tcPr>
                </a:tc>
                <a:tc>
                  <a:txBody>
                    <a:bodyPr/>
                    <a:lstStyle/>
                    <a:p>
                      <a:pPr algn="ctr" fontAlgn="b"/>
                      <a:r>
                        <a:rPr lang="en-AU" sz="1200" b="0" u="none" strike="noStrike" dirty="0">
                          <a:effectLst/>
                          <a:latin typeface="+mn-lt"/>
                        </a:rPr>
                        <a:t>Hampden </a:t>
                      </a:r>
                      <a:r>
                        <a:rPr lang="en-AU" sz="1200" b="0" u="none" strike="noStrike" dirty="0" smtClean="0">
                          <a:effectLst/>
                          <a:latin typeface="+mn-lt"/>
                        </a:rPr>
                        <a:t>FNL</a:t>
                      </a:r>
                      <a:endParaRPr lang="en-AU" sz="1200" b="0" i="0" u="none" strike="noStrike" dirty="0">
                        <a:solidFill>
                          <a:srgbClr val="000000"/>
                        </a:solidFill>
                        <a:effectLst/>
                        <a:latin typeface="+mn-lt"/>
                      </a:endParaRPr>
                    </a:p>
                  </a:txBody>
                  <a:tcPr marL="6466" marR="6466" marT="6466" marB="0">
                    <a:noFill/>
                  </a:tcPr>
                </a:tc>
                <a:tc>
                  <a:txBody>
                    <a:bodyPr/>
                    <a:lstStyle/>
                    <a:p>
                      <a:endParaRPr lang="en-AU" dirty="0">
                        <a:latin typeface="+mn-lt"/>
                      </a:endParaRPr>
                    </a:p>
                  </a:txBody>
                  <a:tcPr marL="6466" marR="6466" marT="6466" marB="0" anchor="b">
                    <a:lnR w="12700" cap="flat" cmpd="sng" algn="ctr">
                      <a:solidFill>
                        <a:schemeClr val="tx1"/>
                      </a:solidFill>
                      <a:prstDash val="solid"/>
                      <a:round/>
                      <a:headEnd type="none" w="med" len="med"/>
                      <a:tailEnd type="none" w="med" len="med"/>
                    </a:lnR>
                    <a:noFill/>
                  </a:tcPr>
                </a:tc>
              </a:tr>
              <a:tr h="298300">
                <a:tc>
                  <a:txBody>
                    <a:bodyPr/>
                    <a:lstStyle/>
                    <a:p>
                      <a:pPr algn="l" fontAlgn="b"/>
                      <a:endParaRPr lang="en-AU" sz="1200" b="0" i="0" u="none" strike="noStrike">
                        <a:solidFill>
                          <a:srgbClr val="000000"/>
                        </a:solidFill>
                        <a:effectLst/>
                        <a:latin typeface="+mn-lt"/>
                      </a:endParaRPr>
                    </a:p>
                  </a:txBody>
                  <a:tcPr marL="36000" marR="36000" marT="64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l" fontAlgn="b"/>
                      <a:endParaRPr lang="en-AU" sz="1200" b="0" i="0" u="none" strike="noStrike" dirty="0">
                        <a:solidFill>
                          <a:srgbClr val="000000"/>
                        </a:solidFill>
                        <a:effectLst/>
                        <a:latin typeface="+mn-lt"/>
                      </a:endParaRPr>
                    </a:p>
                  </a:txBody>
                  <a:tcPr marL="6466" marR="6466" marT="6466" marB="0">
                    <a:lnL w="12700" cap="flat" cmpd="sng" algn="ctr">
                      <a:solidFill>
                        <a:schemeClr val="tx1"/>
                      </a:solidFill>
                      <a:prstDash val="solid"/>
                      <a:round/>
                      <a:headEnd type="none" w="med" len="med"/>
                      <a:tailEnd type="none" w="med" len="med"/>
                    </a:lnL>
                    <a:noFill/>
                  </a:tcPr>
                </a:tc>
                <a:tc>
                  <a:txBody>
                    <a:bodyPr/>
                    <a:lstStyle/>
                    <a:p>
                      <a:pPr algn="ctr" fontAlgn="b"/>
                      <a:r>
                        <a:rPr lang="en-AU" sz="1200" b="0" u="none" strike="noStrike" dirty="0">
                          <a:effectLst/>
                          <a:latin typeface="+mn-lt"/>
                        </a:rPr>
                        <a:t>Murray FL</a:t>
                      </a:r>
                      <a:endParaRPr lang="en-AU" sz="1200" b="0" i="0" u="none" strike="noStrike" dirty="0">
                        <a:solidFill>
                          <a:srgbClr val="000000"/>
                        </a:solidFill>
                        <a:effectLst/>
                        <a:latin typeface="+mn-lt"/>
                      </a:endParaRPr>
                    </a:p>
                  </a:txBody>
                  <a:tcPr marL="6466" marR="6466" marT="6466" marB="0">
                    <a:noFill/>
                  </a:tcPr>
                </a:tc>
                <a:tc>
                  <a:txBody>
                    <a:bodyPr/>
                    <a:lstStyle/>
                    <a:p>
                      <a:endParaRPr lang="en-AU">
                        <a:latin typeface="+mn-lt"/>
                      </a:endParaRPr>
                    </a:p>
                  </a:txBody>
                  <a:tcPr marL="6466" marR="6466" marT="6466" marB="0" anchor="b">
                    <a:lnR w="12700" cap="flat" cmpd="sng" algn="ctr">
                      <a:solidFill>
                        <a:schemeClr val="tx1"/>
                      </a:solidFill>
                      <a:prstDash val="solid"/>
                      <a:round/>
                      <a:headEnd type="none" w="med" len="med"/>
                      <a:tailEnd type="none" w="med" len="med"/>
                    </a:lnR>
                    <a:noFill/>
                  </a:tcPr>
                </a:tc>
              </a:tr>
              <a:tr h="298300">
                <a:tc>
                  <a:txBody>
                    <a:bodyPr/>
                    <a:lstStyle/>
                    <a:p>
                      <a:pPr algn="l" fontAlgn="b"/>
                      <a:endParaRPr lang="en-AU" sz="1200" b="0" i="0" u="none" strike="noStrike">
                        <a:solidFill>
                          <a:srgbClr val="000000"/>
                        </a:solidFill>
                        <a:effectLst/>
                        <a:latin typeface="+mn-lt"/>
                      </a:endParaRPr>
                    </a:p>
                  </a:txBody>
                  <a:tcPr marL="36000" marR="36000" marT="64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fontAlgn="b"/>
                      <a:endParaRPr lang="en-AU" sz="1200" b="0" i="0" u="none" strike="noStrike" dirty="0">
                        <a:solidFill>
                          <a:srgbClr val="000000"/>
                        </a:solidFill>
                        <a:effectLst/>
                        <a:latin typeface="+mn-lt"/>
                      </a:endParaRPr>
                    </a:p>
                  </a:txBody>
                  <a:tcPr marL="6466" marR="6466" marT="6466" marB="0">
                    <a:lnL w="12700" cap="flat" cmpd="sng" algn="ctr">
                      <a:solidFill>
                        <a:schemeClr val="tx1"/>
                      </a:solidFill>
                      <a:prstDash val="solid"/>
                      <a:round/>
                      <a:headEnd type="none" w="med" len="med"/>
                      <a:tailEnd type="none" w="med" len="med"/>
                    </a:lnL>
                    <a:noFill/>
                  </a:tcPr>
                </a:tc>
                <a:tc>
                  <a:txBody>
                    <a:bodyPr/>
                    <a:lstStyle/>
                    <a:p>
                      <a:pPr algn="ctr" fontAlgn="b"/>
                      <a:r>
                        <a:rPr lang="en-AU" sz="1200" b="0" u="none" strike="noStrike" dirty="0">
                          <a:effectLst/>
                          <a:latin typeface="+mn-lt"/>
                        </a:rPr>
                        <a:t>Ovens &amp; Murray </a:t>
                      </a:r>
                      <a:r>
                        <a:rPr lang="en-AU" sz="1200" b="0" u="none" strike="noStrike" dirty="0" smtClean="0">
                          <a:effectLst/>
                          <a:latin typeface="+mn-lt"/>
                        </a:rPr>
                        <a:t>FNL</a:t>
                      </a:r>
                      <a:endParaRPr lang="en-AU" sz="1200" b="0" i="0" u="none" strike="noStrike" dirty="0">
                        <a:solidFill>
                          <a:srgbClr val="000000"/>
                        </a:solidFill>
                        <a:effectLst/>
                        <a:latin typeface="+mn-lt"/>
                      </a:endParaRPr>
                    </a:p>
                  </a:txBody>
                  <a:tcPr marL="6466" marR="6466" marT="6466" marB="0">
                    <a:noFill/>
                  </a:tcPr>
                </a:tc>
                <a:tc>
                  <a:txBody>
                    <a:bodyPr/>
                    <a:lstStyle/>
                    <a:p>
                      <a:endParaRPr lang="en-AU">
                        <a:latin typeface="+mn-lt"/>
                      </a:endParaRPr>
                    </a:p>
                  </a:txBody>
                  <a:tcPr marL="6466" marR="6466" marT="6466" marB="0" anchor="b">
                    <a:lnR w="12700" cap="flat" cmpd="sng" algn="ctr">
                      <a:solidFill>
                        <a:schemeClr val="tx1"/>
                      </a:solidFill>
                      <a:prstDash val="solid"/>
                      <a:round/>
                      <a:headEnd type="none" w="med" len="med"/>
                      <a:tailEnd type="none" w="med" len="med"/>
                    </a:lnR>
                    <a:noFill/>
                  </a:tcPr>
                </a:tc>
              </a:tr>
              <a:tr h="298300">
                <a:tc>
                  <a:txBody>
                    <a:bodyPr/>
                    <a:lstStyle/>
                    <a:p>
                      <a:pPr algn="l" fontAlgn="b"/>
                      <a:endParaRPr lang="en-AU" sz="1200" b="0" i="0" u="none" strike="noStrike">
                        <a:solidFill>
                          <a:srgbClr val="000000"/>
                        </a:solidFill>
                        <a:effectLst/>
                        <a:latin typeface="+mn-lt"/>
                      </a:endParaRPr>
                    </a:p>
                  </a:txBody>
                  <a:tcPr marL="36000" marR="36000" marT="64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fontAlgn="b"/>
                      <a:endParaRPr lang="en-AU" sz="1200" b="0" i="0" u="none" strike="noStrike" dirty="0">
                        <a:solidFill>
                          <a:srgbClr val="000000"/>
                        </a:solidFill>
                        <a:effectLst/>
                        <a:latin typeface="+mn-lt"/>
                      </a:endParaRPr>
                    </a:p>
                  </a:txBody>
                  <a:tcPr marL="6466" marR="6466" marT="6466" marB="0">
                    <a:lnL w="12700" cap="flat" cmpd="sng" algn="ctr">
                      <a:solidFill>
                        <a:schemeClr val="tx1"/>
                      </a:solidFill>
                      <a:prstDash val="solid"/>
                      <a:round/>
                      <a:headEnd type="none" w="med" len="med"/>
                      <a:tailEnd type="none" w="med" len="med"/>
                    </a:lnL>
                    <a:noFill/>
                  </a:tcPr>
                </a:tc>
                <a:tc>
                  <a:txBody>
                    <a:bodyPr/>
                    <a:lstStyle/>
                    <a:p>
                      <a:pPr algn="ctr" fontAlgn="b"/>
                      <a:r>
                        <a:rPr lang="en-AU" sz="1200" b="0" u="none" strike="noStrike" dirty="0">
                          <a:effectLst/>
                          <a:latin typeface="+mn-lt"/>
                        </a:rPr>
                        <a:t>Peninsula </a:t>
                      </a:r>
                      <a:r>
                        <a:rPr lang="en-AU" sz="1200" b="0" u="none" strike="noStrike" dirty="0" smtClean="0">
                          <a:effectLst/>
                          <a:latin typeface="+mn-lt"/>
                        </a:rPr>
                        <a:t>FNL</a:t>
                      </a:r>
                      <a:endParaRPr lang="en-AU" sz="1200" b="0" i="0" u="none" strike="noStrike" dirty="0">
                        <a:solidFill>
                          <a:srgbClr val="000000"/>
                        </a:solidFill>
                        <a:effectLst/>
                        <a:latin typeface="+mn-lt"/>
                      </a:endParaRPr>
                    </a:p>
                  </a:txBody>
                  <a:tcPr marL="6466" marR="6466" marT="6466" marB="0">
                    <a:noFill/>
                  </a:tcPr>
                </a:tc>
                <a:tc>
                  <a:txBody>
                    <a:bodyPr/>
                    <a:lstStyle/>
                    <a:p>
                      <a:endParaRPr lang="en-AU">
                        <a:latin typeface="+mn-lt"/>
                      </a:endParaRPr>
                    </a:p>
                  </a:txBody>
                  <a:tcPr marL="6466" marR="6466" marT="6466" marB="0" anchor="b">
                    <a:lnR w="12700" cap="flat" cmpd="sng" algn="ctr">
                      <a:solidFill>
                        <a:schemeClr val="tx1"/>
                      </a:solidFill>
                      <a:prstDash val="solid"/>
                      <a:round/>
                      <a:headEnd type="none" w="med" len="med"/>
                      <a:tailEnd type="none" w="med" len="med"/>
                    </a:lnR>
                    <a:noFill/>
                  </a:tcPr>
                </a:tc>
              </a:tr>
              <a:tr h="298300">
                <a:tc>
                  <a:txBody>
                    <a:bodyPr/>
                    <a:lstStyle/>
                    <a:p>
                      <a:pPr algn="l" fontAlgn="b"/>
                      <a:endParaRPr lang="en-AU" sz="1200" b="0" i="0" u="none" strike="noStrike">
                        <a:solidFill>
                          <a:srgbClr val="000000"/>
                        </a:solidFill>
                        <a:effectLst/>
                        <a:latin typeface="+mn-lt"/>
                      </a:endParaRPr>
                    </a:p>
                  </a:txBody>
                  <a:tcPr marL="36000" marR="36000" marT="64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fontAlgn="b"/>
                      <a:endParaRPr lang="en-AU" sz="1200" b="0" i="0" u="none" strike="noStrike" dirty="0">
                        <a:solidFill>
                          <a:srgbClr val="000000"/>
                        </a:solidFill>
                        <a:effectLst/>
                        <a:latin typeface="+mn-lt"/>
                      </a:endParaRPr>
                    </a:p>
                  </a:txBody>
                  <a:tcPr marL="6466" marR="6466" marT="6466" marB="0">
                    <a:lnL w="12700" cap="flat" cmpd="sng" algn="ctr">
                      <a:solidFill>
                        <a:schemeClr val="tx1"/>
                      </a:solidFill>
                      <a:prstDash val="solid"/>
                      <a:round/>
                      <a:headEnd type="none" w="med" len="med"/>
                      <a:tailEnd type="none" w="med" len="med"/>
                    </a:lnL>
                    <a:noFill/>
                  </a:tcPr>
                </a:tc>
                <a:tc>
                  <a:txBody>
                    <a:bodyPr/>
                    <a:lstStyle/>
                    <a:p>
                      <a:pPr algn="ctr" fontAlgn="b"/>
                      <a:r>
                        <a:rPr lang="en-AU" sz="1200" b="0" u="none" strike="noStrike" dirty="0">
                          <a:effectLst/>
                          <a:latin typeface="+mn-lt"/>
                        </a:rPr>
                        <a:t>South East </a:t>
                      </a:r>
                      <a:r>
                        <a:rPr lang="en-AU" sz="1200" b="0" u="none" strike="noStrike" dirty="0" smtClean="0">
                          <a:effectLst/>
                          <a:latin typeface="+mn-lt"/>
                        </a:rPr>
                        <a:t>FNL</a:t>
                      </a:r>
                      <a:endParaRPr lang="en-AU" sz="1200" b="0" i="0" u="none" strike="noStrike" dirty="0">
                        <a:solidFill>
                          <a:srgbClr val="000000"/>
                        </a:solidFill>
                        <a:effectLst/>
                        <a:latin typeface="+mn-lt"/>
                      </a:endParaRPr>
                    </a:p>
                  </a:txBody>
                  <a:tcPr marL="6466" marR="6466" marT="6466" marB="0">
                    <a:noFill/>
                  </a:tcPr>
                </a:tc>
                <a:tc>
                  <a:txBody>
                    <a:bodyPr/>
                    <a:lstStyle/>
                    <a:p>
                      <a:endParaRPr lang="en-AU">
                        <a:latin typeface="+mn-lt"/>
                      </a:endParaRPr>
                    </a:p>
                  </a:txBody>
                  <a:tcPr marL="6466" marR="6466" marT="6466" marB="0" anchor="b">
                    <a:lnR w="12700" cap="flat" cmpd="sng" algn="ctr">
                      <a:solidFill>
                        <a:schemeClr val="tx1"/>
                      </a:solidFill>
                      <a:prstDash val="solid"/>
                      <a:round/>
                      <a:headEnd type="none" w="med" len="med"/>
                      <a:tailEnd type="none" w="med" len="med"/>
                    </a:lnR>
                    <a:noFill/>
                  </a:tcPr>
                </a:tc>
              </a:tr>
              <a:tr h="298300">
                <a:tc>
                  <a:txBody>
                    <a:bodyPr/>
                    <a:lstStyle/>
                    <a:p>
                      <a:pPr algn="l" fontAlgn="b"/>
                      <a:endParaRPr lang="en-AU" sz="1200" b="0" i="0" u="none" strike="noStrike" dirty="0">
                        <a:solidFill>
                          <a:srgbClr val="000000"/>
                        </a:solidFill>
                        <a:effectLst/>
                        <a:latin typeface="+mn-lt"/>
                      </a:endParaRPr>
                    </a:p>
                  </a:txBody>
                  <a:tcPr marL="36000" marR="36000" marT="646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fontAlgn="b"/>
                      <a:endParaRPr lang="en-AU" sz="1200" b="0" i="0" u="none" strike="noStrike" dirty="0">
                        <a:solidFill>
                          <a:srgbClr val="000000"/>
                        </a:solidFill>
                        <a:effectLst/>
                        <a:latin typeface="+mn-lt"/>
                      </a:endParaRPr>
                    </a:p>
                  </a:txBody>
                  <a:tcPr marL="6466" marR="6466" marT="6466"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ctr" fontAlgn="b"/>
                      <a:r>
                        <a:rPr lang="en-AU" sz="1200" b="0" u="none" strike="noStrike" dirty="0">
                          <a:effectLst/>
                          <a:latin typeface="+mn-lt"/>
                        </a:rPr>
                        <a:t>Yarra Valley </a:t>
                      </a:r>
                      <a:r>
                        <a:rPr lang="en-AU" sz="1200" b="0" u="none" strike="noStrike" dirty="0" smtClean="0">
                          <a:effectLst/>
                          <a:latin typeface="+mn-lt"/>
                        </a:rPr>
                        <a:t>MDFNL</a:t>
                      </a:r>
                      <a:endParaRPr lang="en-AU" sz="1200" b="0" i="0" u="none" strike="noStrike" dirty="0">
                        <a:solidFill>
                          <a:srgbClr val="000000"/>
                        </a:solidFill>
                        <a:effectLst/>
                        <a:latin typeface="+mn-lt"/>
                      </a:endParaRPr>
                    </a:p>
                  </a:txBody>
                  <a:tcPr marL="6466" marR="6466" marT="6466" marB="0">
                    <a:lnB w="12700" cap="flat" cmpd="sng" algn="ctr">
                      <a:solidFill>
                        <a:schemeClr val="tx1"/>
                      </a:solidFill>
                      <a:prstDash val="solid"/>
                      <a:round/>
                      <a:headEnd type="none" w="med" len="med"/>
                      <a:tailEnd type="none" w="med" len="med"/>
                    </a:lnB>
                    <a:noFill/>
                  </a:tcPr>
                </a:tc>
                <a:tc>
                  <a:txBody>
                    <a:bodyPr/>
                    <a:lstStyle/>
                    <a:p>
                      <a:endParaRPr lang="en-AU" dirty="0">
                        <a:latin typeface="+mn-lt"/>
                      </a:endParaRPr>
                    </a:p>
                  </a:txBody>
                  <a:tcPr marL="6466" marR="6466" marT="6466"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r>
              <a:tr h="201157">
                <a:tc>
                  <a:txBody>
                    <a:bodyPr/>
                    <a:lstStyle/>
                    <a:p>
                      <a:pPr algn="l" fontAlgn="b"/>
                      <a:r>
                        <a:rPr lang="en-AU" sz="1200" b="1" u="none" strike="noStrike" dirty="0">
                          <a:effectLst/>
                          <a:latin typeface="+mn-lt"/>
                        </a:rPr>
                        <a:t>Total Team Points</a:t>
                      </a:r>
                      <a:endParaRPr lang="en-AU" sz="1200" b="1" i="0" u="none" strike="noStrike" dirty="0">
                        <a:solidFill>
                          <a:srgbClr val="000000"/>
                        </a:solidFill>
                        <a:effectLst/>
                        <a:latin typeface="+mn-lt"/>
                      </a:endParaRPr>
                    </a:p>
                  </a:txBody>
                  <a:tcPr marL="36000" marR="36000" marT="6466" marB="0">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l" fontAlgn="b"/>
                      <a:r>
                        <a:rPr lang="en-AU" sz="1200" b="0" u="none" strike="noStrike" dirty="0">
                          <a:effectLst/>
                          <a:latin typeface="+mn-lt"/>
                        </a:rPr>
                        <a:t>Will depend </a:t>
                      </a:r>
                      <a:r>
                        <a:rPr lang="en-AU" sz="1200" b="0" u="none" strike="noStrike" dirty="0" smtClean="0">
                          <a:effectLst/>
                          <a:latin typeface="+mn-lt"/>
                        </a:rPr>
                        <a:t>on the testing</a:t>
                      </a:r>
                      <a:r>
                        <a:rPr lang="en-AU" sz="1200" b="0" u="none" strike="noStrike" baseline="0" dirty="0" smtClean="0">
                          <a:effectLst/>
                          <a:latin typeface="+mn-lt"/>
                        </a:rPr>
                        <a:t> phase</a:t>
                      </a:r>
                      <a:r>
                        <a:rPr lang="en-AU" sz="1200" b="0" u="none" strike="noStrike" dirty="0" smtClean="0">
                          <a:effectLst/>
                          <a:latin typeface="+mn-lt"/>
                        </a:rPr>
                        <a:t> </a:t>
                      </a:r>
                      <a:r>
                        <a:rPr lang="en-AU" sz="1200" b="0" u="none" strike="noStrike" dirty="0">
                          <a:effectLst/>
                          <a:latin typeface="+mn-lt"/>
                        </a:rPr>
                        <a:t>and if </a:t>
                      </a:r>
                      <a:r>
                        <a:rPr lang="en-AU" sz="1200" b="0" u="none" strike="noStrike" dirty="0" smtClean="0">
                          <a:effectLst/>
                          <a:latin typeface="+mn-lt"/>
                        </a:rPr>
                        <a:t>senior competitions allow </a:t>
                      </a:r>
                      <a:r>
                        <a:rPr lang="en-AU" sz="1200" b="0" u="none" strike="noStrike" dirty="0">
                          <a:effectLst/>
                          <a:latin typeface="+mn-lt"/>
                        </a:rPr>
                        <a:t>21 or 22 </a:t>
                      </a:r>
                      <a:r>
                        <a:rPr lang="en-AU" sz="1200" b="0" u="none" strike="noStrike" dirty="0" smtClean="0">
                          <a:effectLst/>
                          <a:latin typeface="+mn-lt"/>
                        </a:rPr>
                        <a:t>players.  The allocation</a:t>
                      </a:r>
                      <a:r>
                        <a:rPr lang="en-AU" sz="1200" b="0" u="none" strike="noStrike" baseline="0" dirty="0" smtClean="0">
                          <a:effectLst/>
                          <a:latin typeface="+mn-lt"/>
                        </a:rPr>
                        <a:t> of total team points will be determined by the relevant league and or region commission, and be subject to AFL Victoria ratification.</a:t>
                      </a:r>
                      <a:endParaRPr lang="en-AU" sz="1200" b="0" i="0" u="none" strike="noStrike" dirty="0">
                        <a:solidFill>
                          <a:srgbClr val="000000"/>
                        </a:solidFill>
                        <a:effectLst/>
                        <a:latin typeface="+mn-lt"/>
                      </a:endParaRPr>
                    </a:p>
                  </a:txBody>
                  <a:tcPr marL="36000" marR="6466" marT="6466" marB="0"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AU"/>
                    </a:p>
                  </a:txBody>
                  <a:tcPr/>
                </a:tc>
                <a:tc hMerge="1">
                  <a:txBody>
                    <a:bodyPr/>
                    <a:lstStyle/>
                    <a:p>
                      <a:endParaRPr lang="en-AU"/>
                    </a:p>
                  </a:txBody>
                  <a:tcPr/>
                </a:tc>
              </a:tr>
            </a:tbl>
          </a:graphicData>
        </a:graphic>
      </p:graphicFrame>
    </p:spTree>
    <p:extLst>
      <p:ext uri="{BB962C8B-B14F-4D97-AF65-F5344CB8AC3E}">
        <p14:creationId xmlns:p14="http://schemas.microsoft.com/office/powerpoint/2010/main" val="25683883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total team points allocation with be at the League and Region Commissions discretion, and they will have flexibility to ensure it meets the demands of local conditions…. </a:t>
            </a:r>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114776224"/>
              </p:ext>
            </p:extLst>
          </p:nvPr>
        </p:nvGraphicFramePr>
        <p:xfrm>
          <a:off x="174800" y="1796674"/>
          <a:ext cx="9588434" cy="3666859"/>
        </p:xfrm>
        <a:graphic>
          <a:graphicData uri="http://schemas.openxmlformats.org/drawingml/2006/table">
            <a:tbl>
              <a:tblPr>
                <a:tableStyleId>{5C22544A-7EE6-4342-B048-85BDC9FD1C3A}</a:tableStyleId>
              </a:tblPr>
              <a:tblGrid>
                <a:gridCol w="1507069"/>
                <a:gridCol w="1534791"/>
                <a:gridCol w="6546574"/>
              </a:tblGrid>
              <a:tr h="347487">
                <a:tc rowSpan="5">
                  <a:txBody>
                    <a:bodyPr/>
                    <a:lstStyle/>
                    <a:p>
                      <a:pPr algn="l" fontAlgn="b"/>
                      <a:r>
                        <a:rPr lang="en-AU" sz="1200" u="none" strike="noStrike" dirty="0">
                          <a:effectLst/>
                          <a:latin typeface="+mj-lt"/>
                        </a:rPr>
                        <a:t>TOTAL TEAM POINTS</a:t>
                      </a:r>
                      <a:endParaRPr lang="en-AU" sz="1200" b="1" i="0" u="none" strike="noStrike" dirty="0">
                        <a:solidFill>
                          <a:srgbClr val="000000"/>
                        </a:solidFill>
                        <a:effectLst/>
                        <a:latin typeface="+mj-lt"/>
                      </a:endParaRPr>
                    </a:p>
                    <a:p>
                      <a:pPr algn="l" fontAlgn="b"/>
                      <a:r>
                        <a:rPr lang="en-AU" sz="1200" u="none" strike="noStrike" dirty="0">
                          <a:effectLst/>
                          <a:latin typeface="+mj-lt"/>
                        </a:rPr>
                        <a:t>ALLOWANCES / </a:t>
                      </a:r>
                      <a:r>
                        <a:rPr lang="en-AU" sz="1200" u="none" strike="noStrike" dirty="0" smtClean="0">
                          <a:effectLst/>
                          <a:latin typeface="+mj-lt"/>
                        </a:rPr>
                        <a:t>REDUCTIONS #</a:t>
                      </a:r>
                      <a:endParaRPr lang="en-AU" sz="1200" b="0" i="0" u="none" strike="noStrike" dirty="0">
                        <a:solidFill>
                          <a:srgbClr val="000000"/>
                        </a:solidFill>
                        <a:effectLst/>
                        <a:latin typeface="+mj-lt"/>
                      </a:endParaRPr>
                    </a:p>
                  </a:txBody>
                  <a:tcPr marL="36000" marR="36000" marT="64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AU" sz="1200" u="none" strike="noStrike" dirty="0">
                          <a:effectLst/>
                          <a:latin typeface="+mj-lt"/>
                        </a:rPr>
                        <a:t>Small </a:t>
                      </a:r>
                      <a:r>
                        <a:rPr lang="en-AU" sz="1200" u="none" strike="noStrike" dirty="0" smtClean="0">
                          <a:effectLst/>
                          <a:latin typeface="+mj-lt"/>
                        </a:rPr>
                        <a:t>population </a:t>
                      </a:r>
                      <a:r>
                        <a:rPr lang="en-AU" sz="1200" u="none" strike="noStrike" dirty="0">
                          <a:effectLst/>
                          <a:latin typeface="+mj-lt"/>
                        </a:rPr>
                        <a:t>base</a:t>
                      </a:r>
                      <a:endParaRPr lang="en-AU" sz="1200" b="0" i="0" u="none" strike="noStrike" dirty="0">
                        <a:solidFill>
                          <a:srgbClr val="000000"/>
                        </a:solidFill>
                        <a:effectLst/>
                        <a:latin typeface="+mj-lt"/>
                      </a:endParaRPr>
                    </a:p>
                  </a:txBody>
                  <a:tcPr marL="36000" marR="6466" marT="64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AU" sz="1200" u="none" strike="noStrike" dirty="0" smtClean="0">
                          <a:effectLst/>
                          <a:latin typeface="+mj-lt"/>
                        </a:rPr>
                        <a:t>Additional </a:t>
                      </a:r>
                      <a:r>
                        <a:rPr lang="en-AU" sz="1200" u="none" strike="noStrike" dirty="0">
                          <a:effectLst/>
                          <a:latin typeface="+mj-lt"/>
                        </a:rPr>
                        <a:t>p</a:t>
                      </a:r>
                      <a:r>
                        <a:rPr lang="en-AU" sz="1200" u="none" strike="noStrike" dirty="0" smtClean="0">
                          <a:effectLst/>
                          <a:latin typeface="+mj-lt"/>
                        </a:rPr>
                        <a:t>oints </a:t>
                      </a:r>
                      <a:r>
                        <a:rPr lang="en-AU" sz="1200" u="none" strike="noStrike" dirty="0">
                          <a:effectLst/>
                          <a:latin typeface="+mj-lt"/>
                        </a:rPr>
                        <a:t>to team allocation </a:t>
                      </a:r>
                      <a:r>
                        <a:rPr lang="en-AU" sz="1200" u="none" strike="noStrike" dirty="0" smtClean="0">
                          <a:effectLst/>
                          <a:latin typeface="+mj-lt"/>
                        </a:rPr>
                        <a:t>where the </a:t>
                      </a:r>
                      <a:r>
                        <a:rPr lang="en-AU" sz="1200" u="none" strike="noStrike" dirty="0">
                          <a:effectLst/>
                          <a:latin typeface="+mj-lt"/>
                        </a:rPr>
                        <a:t>club is located </a:t>
                      </a:r>
                      <a:r>
                        <a:rPr lang="en-AU" sz="1200" u="none" strike="noStrike" dirty="0" smtClean="0">
                          <a:effectLst/>
                          <a:latin typeface="+mj-lt"/>
                        </a:rPr>
                        <a:t>in a </a:t>
                      </a:r>
                      <a:r>
                        <a:rPr lang="en-AU" sz="1200" u="none" strike="noStrike" dirty="0">
                          <a:effectLst/>
                          <a:latin typeface="+mj-lt"/>
                        </a:rPr>
                        <a:t>region with low </a:t>
                      </a:r>
                      <a:r>
                        <a:rPr lang="en-AU" sz="1200" u="none" strike="noStrike" dirty="0" smtClean="0">
                          <a:effectLst/>
                          <a:latin typeface="+mj-lt"/>
                        </a:rPr>
                        <a:t>population </a:t>
                      </a:r>
                      <a:r>
                        <a:rPr lang="en-AU" sz="1200" u="none" strike="noStrike" dirty="0">
                          <a:effectLst/>
                          <a:latin typeface="+mj-lt"/>
                        </a:rPr>
                        <a:t>base</a:t>
                      </a:r>
                      <a:endParaRPr lang="en-AU" sz="1200" b="0" i="0" u="none" strike="noStrike" dirty="0">
                        <a:solidFill>
                          <a:srgbClr val="000000"/>
                        </a:solidFill>
                        <a:effectLst/>
                        <a:latin typeface="+mj-lt"/>
                      </a:endParaRPr>
                    </a:p>
                  </a:txBody>
                  <a:tcPr marL="72000" marR="6466" marT="64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68184">
                <a:tc vMerge="1">
                  <a:txBody>
                    <a:bodyPr/>
                    <a:lstStyle/>
                    <a:p>
                      <a:pPr algn="l" fontAlgn="b"/>
                      <a:endParaRPr lang="en-AU" sz="1200" b="0" i="0" u="none" strike="noStrike" dirty="0">
                        <a:solidFill>
                          <a:srgbClr val="000000"/>
                        </a:solidFill>
                        <a:effectLst/>
                        <a:latin typeface="+mj-lt"/>
                      </a:endParaRPr>
                    </a:p>
                  </a:txBody>
                  <a:tcPr marL="6466" marR="6466" marT="6466"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rowSpan="3">
                  <a:txBody>
                    <a:bodyPr/>
                    <a:lstStyle/>
                    <a:p>
                      <a:pPr algn="l" fontAlgn="b"/>
                      <a:r>
                        <a:rPr lang="en-AU" sz="1200" u="none" strike="noStrike" dirty="0">
                          <a:effectLst/>
                          <a:latin typeface="+mj-lt"/>
                        </a:rPr>
                        <a:t>Ladder Position</a:t>
                      </a:r>
                      <a:endParaRPr lang="en-AU" sz="1200" b="0" i="0" u="none" strike="noStrike" dirty="0">
                        <a:solidFill>
                          <a:srgbClr val="000000"/>
                        </a:solidFill>
                        <a:effectLst/>
                        <a:latin typeface="+mj-lt"/>
                      </a:endParaRPr>
                    </a:p>
                  </a:txBody>
                  <a:tcPr marL="36000" marR="36000" marT="64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AU" sz="1200" u="none" strike="noStrike" dirty="0" smtClean="0">
                          <a:effectLst/>
                          <a:latin typeface="+mj-lt"/>
                        </a:rPr>
                        <a:t>Additional </a:t>
                      </a:r>
                      <a:r>
                        <a:rPr lang="en-AU" sz="1200" u="none" strike="noStrike" dirty="0">
                          <a:effectLst/>
                          <a:latin typeface="+mj-lt"/>
                        </a:rPr>
                        <a:t>p</a:t>
                      </a:r>
                      <a:r>
                        <a:rPr lang="en-AU" sz="1200" u="none" strike="noStrike" dirty="0" smtClean="0">
                          <a:effectLst/>
                          <a:latin typeface="+mj-lt"/>
                        </a:rPr>
                        <a:t>oints </a:t>
                      </a:r>
                      <a:r>
                        <a:rPr lang="en-AU" sz="1200" u="none" strike="noStrike" dirty="0">
                          <a:effectLst/>
                          <a:latin typeface="+mj-lt"/>
                        </a:rPr>
                        <a:t>to team allocation if team did not qualify for finals in previous season or has been promoted from previous season </a:t>
                      </a:r>
                      <a:endParaRPr lang="en-AU" sz="1200" b="0" i="0" u="none" strike="noStrike" dirty="0">
                        <a:solidFill>
                          <a:srgbClr val="000000"/>
                        </a:solidFill>
                        <a:effectLst/>
                        <a:latin typeface="+mj-lt"/>
                      </a:endParaRPr>
                    </a:p>
                  </a:txBody>
                  <a:tcPr marL="72000" marR="6466" marT="64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1915">
                <a:tc vMerge="1">
                  <a:txBody>
                    <a:bodyPr/>
                    <a:lstStyle/>
                    <a:p>
                      <a:pPr algn="l" fontAlgn="b"/>
                      <a:endParaRPr lang="en-AU" sz="1200" b="0" i="0" u="none" strike="noStrike" dirty="0">
                        <a:solidFill>
                          <a:srgbClr val="000000"/>
                        </a:solidFill>
                        <a:effectLst/>
                        <a:latin typeface="+mj-lt"/>
                      </a:endParaRPr>
                    </a:p>
                  </a:txBody>
                  <a:tcPr marL="6466" marR="6466" marT="6466"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vMerge="1">
                  <a:txBody>
                    <a:bodyPr/>
                    <a:lstStyle/>
                    <a:p>
                      <a:endParaRPr lang="en-AU" dirty="0">
                        <a:latin typeface="+mj-lt"/>
                      </a:endParaRPr>
                    </a:p>
                  </a:txBody>
                  <a:tcPr marL="6466" marR="6466" marT="6466"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l" fontAlgn="b"/>
                      <a:r>
                        <a:rPr lang="en-AU" sz="1200" u="none" strike="noStrike" dirty="0" smtClean="0">
                          <a:effectLst/>
                          <a:latin typeface="+mj-lt"/>
                        </a:rPr>
                        <a:t>Reduction </a:t>
                      </a:r>
                      <a:r>
                        <a:rPr lang="en-AU" sz="1200" u="none" strike="noStrike" dirty="0">
                          <a:effectLst/>
                          <a:latin typeface="+mj-lt"/>
                        </a:rPr>
                        <a:t>in </a:t>
                      </a:r>
                      <a:r>
                        <a:rPr lang="en-AU" sz="1200" u="none" strike="noStrike" dirty="0" smtClean="0">
                          <a:effectLst/>
                          <a:latin typeface="+mj-lt"/>
                        </a:rPr>
                        <a:t>points </a:t>
                      </a:r>
                      <a:r>
                        <a:rPr lang="en-AU" sz="1200" u="none" strike="noStrike" dirty="0">
                          <a:effectLst/>
                          <a:latin typeface="+mj-lt"/>
                        </a:rPr>
                        <a:t>to team allocation for multiple premierships in defined number of seasons </a:t>
                      </a:r>
                      <a:endParaRPr lang="en-AU" sz="1200" b="0" i="0" u="none" strike="noStrike" dirty="0">
                        <a:solidFill>
                          <a:srgbClr val="000000"/>
                        </a:solidFill>
                        <a:effectLst/>
                        <a:latin typeface="+mj-lt"/>
                      </a:endParaRPr>
                    </a:p>
                  </a:txBody>
                  <a:tcPr marL="72000" marR="6466" marT="64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1915">
                <a:tc vMerge="1">
                  <a:txBody>
                    <a:bodyPr/>
                    <a:lstStyle/>
                    <a:p>
                      <a:pPr algn="l" fontAlgn="b"/>
                      <a:endParaRPr lang="en-AU" sz="1200" b="0" i="0" u="none" strike="noStrike">
                        <a:solidFill>
                          <a:srgbClr val="000000"/>
                        </a:solidFill>
                        <a:effectLst/>
                        <a:latin typeface="+mj-lt"/>
                      </a:endParaRPr>
                    </a:p>
                  </a:txBody>
                  <a:tcPr marL="6466" marR="6466" marT="6466"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vMerge="1">
                  <a:txBody>
                    <a:bodyPr/>
                    <a:lstStyle/>
                    <a:p>
                      <a:endParaRPr lang="en-AU" dirty="0">
                        <a:latin typeface="+mj-lt"/>
                      </a:endParaRPr>
                    </a:p>
                  </a:txBody>
                  <a:tcPr marL="6466" marR="6466" marT="6466"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l" fontAlgn="b"/>
                      <a:r>
                        <a:rPr lang="en-AU" sz="1200" u="none" strike="noStrike" dirty="0" smtClean="0">
                          <a:effectLst/>
                          <a:latin typeface="+mj-lt"/>
                        </a:rPr>
                        <a:t>Additional </a:t>
                      </a:r>
                      <a:r>
                        <a:rPr lang="en-AU" sz="1200" u="none" strike="noStrike" dirty="0">
                          <a:effectLst/>
                          <a:latin typeface="+mj-lt"/>
                        </a:rPr>
                        <a:t>p</a:t>
                      </a:r>
                      <a:r>
                        <a:rPr lang="en-AU" sz="1200" u="none" strike="noStrike" dirty="0" smtClean="0">
                          <a:effectLst/>
                          <a:latin typeface="+mj-lt"/>
                        </a:rPr>
                        <a:t>oints </a:t>
                      </a:r>
                      <a:r>
                        <a:rPr lang="en-AU" sz="1200" u="none" strike="noStrike" dirty="0">
                          <a:effectLst/>
                          <a:latin typeface="+mj-lt"/>
                        </a:rPr>
                        <a:t>to team allocation if finished in bottom 3 of competition and not relegated</a:t>
                      </a:r>
                      <a:endParaRPr lang="en-AU" sz="1200" b="0" i="0" u="none" strike="noStrike" dirty="0">
                        <a:solidFill>
                          <a:srgbClr val="000000"/>
                        </a:solidFill>
                        <a:effectLst/>
                        <a:latin typeface="+mj-lt"/>
                      </a:endParaRPr>
                    </a:p>
                  </a:txBody>
                  <a:tcPr marL="72000" marR="6466" marT="64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126498">
                <a:tc vMerge="1">
                  <a:txBody>
                    <a:bodyPr/>
                    <a:lstStyle/>
                    <a:p>
                      <a:pPr algn="l" fontAlgn="b"/>
                      <a:endParaRPr lang="en-AU" sz="1200" b="0" i="0" u="none" strike="noStrike" dirty="0">
                        <a:solidFill>
                          <a:srgbClr val="000000"/>
                        </a:solidFill>
                        <a:effectLst/>
                        <a:latin typeface="+mj-lt"/>
                      </a:endParaRPr>
                    </a:p>
                  </a:txBody>
                  <a:tcPr marL="6466" marR="6466" marT="6466"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l" fontAlgn="b"/>
                      <a:r>
                        <a:rPr lang="en-AU" sz="1200" u="none" strike="noStrike" dirty="0">
                          <a:effectLst/>
                          <a:latin typeface="+mj-lt"/>
                        </a:rPr>
                        <a:t>Junior Pathway</a:t>
                      </a:r>
                      <a:endParaRPr lang="en-AU" sz="1200" b="0" i="0" u="none" strike="noStrike" dirty="0">
                        <a:solidFill>
                          <a:srgbClr val="000000"/>
                        </a:solidFill>
                        <a:effectLst/>
                        <a:latin typeface="+mj-lt"/>
                      </a:endParaRPr>
                    </a:p>
                  </a:txBody>
                  <a:tcPr marL="36000" marR="36000" marT="64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AU" sz="1200" u="none" strike="noStrike" dirty="0" smtClean="0">
                          <a:effectLst/>
                          <a:latin typeface="+mj-lt"/>
                        </a:rPr>
                        <a:t>Additional </a:t>
                      </a:r>
                      <a:r>
                        <a:rPr lang="en-AU" sz="1200" u="none" strike="noStrike" dirty="0">
                          <a:effectLst/>
                          <a:latin typeface="+mj-lt"/>
                        </a:rPr>
                        <a:t>p</a:t>
                      </a:r>
                      <a:r>
                        <a:rPr lang="en-AU" sz="1200" u="none" strike="noStrike" dirty="0" smtClean="0">
                          <a:effectLst/>
                          <a:latin typeface="+mj-lt"/>
                        </a:rPr>
                        <a:t>oints </a:t>
                      </a:r>
                      <a:r>
                        <a:rPr lang="en-AU" sz="1200" u="none" strike="noStrike" dirty="0">
                          <a:effectLst/>
                          <a:latin typeface="+mj-lt"/>
                        </a:rPr>
                        <a:t>to team allocation where a club has no </a:t>
                      </a:r>
                      <a:r>
                        <a:rPr lang="en-AU" sz="1200" u="none" strike="noStrike" dirty="0" smtClean="0">
                          <a:effectLst/>
                          <a:latin typeface="+mj-lt"/>
                        </a:rPr>
                        <a:t>U18/19 </a:t>
                      </a:r>
                      <a:r>
                        <a:rPr lang="en-AU" sz="1200" u="none" strike="noStrike" dirty="0">
                          <a:effectLst/>
                          <a:latin typeface="+mj-lt"/>
                        </a:rPr>
                        <a:t>or </a:t>
                      </a:r>
                      <a:r>
                        <a:rPr lang="en-AU" sz="1200" u="none" strike="noStrike" dirty="0" smtClean="0">
                          <a:effectLst/>
                          <a:latin typeface="+mj-lt"/>
                        </a:rPr>
                        <a:t>younger underage sides </a:t>
                      </a:r>
                      <a:r>
                        <a:rPr lang="en-AU" sz="1200" u="none" strike="noStrike" dirty="0">
                          <a:effectLst/>
                          <a:latin typeface="+mj-lt"/>
                        </a:rPr>
                        <a:t>aligned </a:t>
                      </a:r>
                      <a:r>
                        <a:rPr lang="en-AU" sz="1200" u="none" strike="noStrike" dirty="0" smtClean="0">
                          <a:effectLst/>
                          <a:latin typeface="+mj-lt"/>
                        </a:rPr>
                        <a:t>(MOU in place)</a:t>
                      </a:r>
                      <a:r>
                        <a:rPr lang="en-AU" sz="1200" u="none" strike="noStrike" baseline="0" dirty="0" smtClean="0">
                          <a:effectLst/>
                          <a:latin typeface="+mj-lt"/>
                        </a:rPr>
                        <a:t> </a:t>
                      </a:r>
                      <a:r>
                        <a:rPr lang="en-AU" sz="1200" u="none" strike="noStrike" dirty="0" smtClean="0">
                          <a:effectLst/>
                          <a:latin typeface="+mj-lt"/>
                        </a:rPr>
                        <a:t>to it, and not capable of</a:t>
                      </a:r>
                      <a:r>
                        <a:rPr lang="en-AU" sz="1200" u="none" strike="noStrike" baseline="0" dirty="0" smtClean="0">
                          <a:effectLst/>
                          <a:latin typeface="+mj-lt"/>
                        </a:rPr>
                        <a:t> developing a junior program due to reasons outside of its control, or if a club is aligned with a university and the team is based around players coming a going over a 3-4 year period.</a:t>
                      </a:r>
                      <a:endParaRPr lang="en-AU" sz="1200" b="0" i="0" u="none" strike="noStrike" dirty="0">
                        <a:solidFill>
                          <a:srgbClr val="000000"/>
                        </a:solidFill>
                        <a:effectLst/>
                        <a:latin typeface="+mj-lt"/>
                      </a:endParaRPr>
                    </a:p>
                  </a:txBody>
                  <a:tcPr marL="72000" marR="6466" marT="64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32676">
                <a:tc gridSpan="3">
                  <a:txBody>
                    <a:bodyPr/>
                    <a:lstStyle/>
                    <a:p>
                      <a:pPr algn="l" fontAlgn="b"/>
                      <a:r>
                        <a:rPr lang="en-AU" sz="1200" u="none" strike="noStrike" dirty="0" smtClean="0">
                          <a:effectLst/>
                          <a:latin typeface="+mj-lt"/>
                        </a:rPr>
                        <a:t>League</a:t>
                      </a:r>
                      <a:r>
                        <a:rPr lang="en-AU" sz="1200" u="none" strike="noStrike" baseline="0" dirty="0" smtClean="0">
                          <a:effectLst/>
                          <a:latin typeface="+mj-lt"/>
                        </a:rPr>
                        <a:t> and region commission may reassess  an individual</a:t>
                      </a:r>
                      <a:r>
                        <a:rPr lang="en-AU" sz="1200" u="none" strike="noStrike" dirty="0" smtClean="0">
                          <a:effectLst/>
                          <a:latin typeface="+mj-lt"/>
                        </a:rPr>
                        <a:t> players points </a:t>
                      </a:r>
                      <a:r>
                        <a:rPr lang="en-AU" sz="1200" u="none" strike="noStrike" dirty="0">
                          <a:effectLst/>
                          <a:latin typeface="+mj-lt"/>
                        </a:rPr>
                        <a:t>classification </a:t>
                      </a:r>
                      <a:r>
                        <a:rPr lang="en-AU" sz="1200" u="none" strike="noStrike" dirty="0" smtClean="0">
                          <a:effectLst/>
                          <a:latin typeface="+mj-lt"/>
                        </a:rPr>
                        <a:t>where it is </a:t>
                      </a:r>
                      <a:r>
                        <a:rPr lang="en-AU" sz="1200" u="none" strike="noStrike" dirty="0">
                          <a:effectLst/>
                          <a:latin typeface="+mj-lt"/>
                        </a:rPr>
                        <a:t>deemed inappropriate based on playing </a:t>
                      </a:r>
                      <a:r>
                        <a:rPr lang="en-AU" sz="1200" u="none" strike="noStrike" dirty="0" smtClean="0">
                          <a:effectLst/>
                          <a:latin typeface="+mj-lt"/>
                        </a:rPr>
                        <a:t>history</a:t>
                      </a:r>
                      <a:endParaRPr lang="en-AU" sz="1200" b="0" i="0" u="none" strike="noStrike" dirty="0">
                        <a:solidFill>
                          <a:srgbClr val="000000"/>
                        </a:solidFill>
                        <a:effectLst/>
                        <a:latin typeface="+mj-lt"/>
                      </a:endParaRPr>
                    </a:p>
                  </a:txBody>
                  <a:tcPr marL="36000" marR="36000" marT="64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fontAlgn="b"/>
                      <a:endParaRPr lang="en-AU" sz="1200" b="0" i="0" u="none" strike="noStrike" dirty="0">
                        <a:solidFill>
                          <a:srgbClr val="000000"/>
                        </a:solidFill>
                        <a:effectLst/>
                        <a:latin typeface="+mj-lt"/>
                      </a:endParaRPr>
                    </a:p>
                  </a:txBody>
                  <a:tcPr marL="6466" marR="6466" marT="6466"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AU"/>
                    </a:p>
                  </a:txBody>
                  <a:tcPr/>
                </a:tc>
              </a:tr>
              <a:tr h="568184">
                <a:tc gridSpan="3">
                  <a:txBody>
                    <a:bodyPr/>
                    <a:lstStyle/>
                    <a:p>
                      <a:pPr algn="l" fontAlgn="b"/>
                      <a:r>
                        <a:rPr lang="en-AU" sz="1200" u="none" strike="noStrike" dirty="0" smtClean="0">
                          <a:effectLst/>
                          <a:latin typeface="+mj-lt"/>
                        </a:rPr>
                        <a:t>Note:</a:t>
                      </a:r>
                      <a:r>
                        <a:rPr lang="en-AU" sz="1200" u="none" strike="noStrike" baseline="0" dirty="0" smtClean="0">
                          <a:effectLst/>
                          <a:latin typeface="+mj-lt"/>
                        </a:rPr>
                        <a:t> W</a:t>
                      </a:r>
                      <a:r>
                        <a:rPr lang="en-AU" sz="1200" u="none" strike="noStrike" dirty="0" smtClean="0">
                          <a:effectLst/>
                          <a:latin typeface="+mj-lt"/>
                        </a:rPr>
                        <a:t>here </a:t>
                      </a:r>
                      <a:r>
                        <a:rPr lang="en-AU" sz="1200" u="none" strike="noStrike" dirty="0">
                          <a:effectLst/>
                          <a:latin typeface="+mj-lt"/>
                        </a:rPr>
                        <a:t>a player qualifies in more than one category </a:t>
                      </a:r>
                      <a:r>
                        <a:rPr lang="en-AU" sz="1200" u="none" strike="noStrike" dirty="0" smtClean="0">
                          <a:effectLst/>
                          <a:latin typeface="+mj-lt"/>
                        </a:rPr>
                        <a:t>based </a:t>
                      </a:r>
                      <a:r>
                        <a:rPr lang="en-AU" sz="1200" u="none" strike="noStrike" dirty="0">
                          <a:effectLst/>
                          <a:latin typeface="+mj-lt"/>
                        </a:rPr>
                        <a:t>on their playing history in </a:t>
                      </a:r>
                      <a:r>
                        <a:rPr lang="en-AU" sz="1200" u="none" strike="noStrike" dirty="0" smtClean="0">
                          <a:effectLst/>
                          <a:latin typeface="+mj-lt"/>
                        </a:rPr>
                        <a:t>the previous</a:t>
                      </a:r>
                      <a:r>
                        <a:rPr lang="en-AU" sz="1200" u="none" strike="noStrike" baseline="0" dirty="0" smtClean="0">
                          <a:effectLst/>
                          <a:latin typeface="+mj-lt"/>
                        </a:rPr>
                        <a:t> 3 seasons</a:t>
                      </a:r>
                      <a:r>
                        <a:rPr lang="en-AU" sz="1200" u="none" strike="noStrike" dirty="0" smtClean="0">
                          <a:effectLst/>
                          <a:latin typeface="+mj-lt"/>
                        </a:rPr>
                        <a:t>, </a:t>
                      </a:r>
                      <a:r>
                        <a:rPr lang="en-AU" sz="1200" u="none" strike="noStrike" dirty="0">
                          <a:effectLst/>
                          <a:latin typeface="+mj-lt"/>
                        </a:rPr>
                        <a:t>the category with the highest points will </a:t>
                      </a:r>
                      <a:r>
                        <a:rPr lang="en-AU" sz="1200" u="none" strike="noStrike" dirty="0" smtClean="0">
                          <a:effectLst/>
                          <a:latin typeface="+mj-lt"/>
                        </a:rPr>
                        <a:t>apply, hence the use of the flow chart. (Home players are excluded).</a:t>
                      </a:r>
                      <a:endParaRPr lang="en-AU" sz="1200" b="0" i="0" u="none" strike="noStrike" dirty="0">
                        <a:solidFill>
                          <a:srgbClr val="000000"/>
                        </a:solidFill>
                        <a:effectLst/>
                        <a:latin typeface="+mj-lt"/>
                      </a:endParaRPr>
                    </a:p>
                  </a:txBody>
                  <a:tcPr marL="36000" marR="36000" marT="64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AU"/>
                    </a:p>
                  </a:txBody>
                  <a:tcPr/>
                </a:tc>
                <a:tc hMerge="1">
                  <a:txBody>
                    <a:bodyPr/>
                    <a:lstStyle/>
                    <a:p>
                      <a:endParaRPr lang="en-AU"/>
                    </a:p>
                  </a:txBody>
                  <a:tcPr/>
                </a:tc>
              </a:tr>
            </a:tbl>
          </a:graphicData>
        </a:graphic>
      </p:graphicFrame>
      <p:sp>
        <p:nvSpPr>
          <p:cNvPr id="3" name="Rectangle 2"/>
          <p:cNvSpPr/>
          <p:nvPr/>
        </p:nvSpPr>
        <p:spPr>
          <a:xfrm>
            <a:off x="174800" y="1132820"/>
            <a:ext cx="9588434" cy="523220"/>
          </a:xfrm>
          <a:prstGeom prst="rect">
            <a:avLst/>
          </a:prstGeom>
        </p:spPr>
        <p:txBody>
          <a:bodyPr wrap="square">
            <a:spAutoFit/>
          </a:bodyPr>
          <a:lstStyle/>
          <a:p>
            <a:pPr fontAlgn="b"/>
            <a:r>
              <a:rPr lang="en-AU" sz="1400" dirty="0"/>
              <a:t>Leagues and </a:t>
            </a:r>
            <a:r>
              <a:rPr lang="en-AU" sz="1400" dirty="0" smtClean="0"/>
              <a:t>region commissions </a:t>
            </a:r>
            <a:r>
              <a:rPr lang="en-AU" sz="1400" dirty="0"/>
              <a:t>may choose to </a:t>
            </a:r>
            <a:r>
              <a:rPr lang="en-AU" sz="1400" dirty="0" smtClean="0"/>
              <a:t>adopt or adapt </a:t>
            </a:r>
            <a:r>
              <a:rPr lang="en-AU" sz="1400" dirty="0"/>
              <a:t>any of these types of </a:t>
            </a:r>
            <a:r>
              <a:rPr lang="en-AU" sz="1400" dirty="0" smtClean="0"/>
              <a:t>clauses below </a:t>
            </a:r>
            <a:r>
              <a:rPr lang="en-AU" sz="1400" dirty="0"/>
              <a:t>based upon local </a:t>
            </a:r>
            <a:r>
              <a:rPr lang="en-AU" sz="1400" dirty="0" smtClean="0"/>
              <a:t>conditions when allocating teams their overall points total;</a:t>
            </a:r>
            <a:endParaRPr lang="en-AU" sz="1400" dirty="0">
              <a:solidFill>
                <a:srgbClr val="000000"/>
              </a:solidFill>
            </a:endParaRPr>
          </a:p>
        </p:txBody>
      </p:sp>
    </p:spTree>
    <p:extLst>
      <p:ext uri="{BB962C8B-B14F-4D97-AF65-F5344CB8AC3E}">
        <p14:creationId xmlns:p14="http://schemas.microsoft.com/office/powerpoint/2010/main" val="35154039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46500" t="54741" r="50620" b="39521"/>
          <a:stretch/>
        </p:blipFill>
        <p:spPr bwMode="auto">
          <a:xfrm rot="16200000">
            <a:off x="582698" y="5179082"/>
            <a:ext cx="445627" cy="499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46500" t="54741" r="50620" b="39521"/>
          <a:stretch/>
        </p:blipFill>
        <p:spPr bwMode="auto">
          <a:xfrm>
            <a:off x="6852857" y="4738154"/>
            <a:ext cx="445627" cy="499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smtClean="0"/>
              <a:t>To assist in allocating points to players the following flow chart has been developed for players who are </a:t>
            </a:r>
            <a:r>
              <a:rPr lang="en-US" u="sng" dirty="0" smtClean="0"/>
              <a:t>recruited </a:t>
            </a:r>
            <a:r>
              <a:rPr lang="en-US" dirty="0" smtClean="0"/>
              <a:t>to a community club to undertake their 1</a:t>
            </a:r>
            <a:r>
              <a:rPr lang="en-US" baseline="30000" dirty="0" smtClean="0"/>
              <a:t>st</a:t>
            </a:r>
            <a:r>
              <a:rPr lang="en-US" dirty="0" smtClean="0"/>
              <a:t> year of service….</a:t>
            </a:r>
            <a:endParaRPr lang="en-US" dirty="0"/>
          </a:p>
        </p:txBody>
      </p:sp>
      <p:sp>
        <p:nvSpPr>
          <p:cNvPr id="8" name="TextBox 7"/>
          <p:cNvSpPr txBox="1"/>
          <p:nvPr/>
        </p:nvSpPr>
        <p:spPr>
          <a:xfrm>
            <a:off x="112710" y="795758"/>
            <a:ext cx="7754080" cy="362607"/>
          </a:xfrm>
          <a:prstGeom prst="rect">
            <a:avLst/>
          </a:prstGeom>
          <a:solidFill>
            <a:schemeClr val="accent1">
              <a:lumMod val="60000"/>
              <a:lumOff val="40000"/>
            </a:schemeClr>
          </a:solidFill>
          <a:ln>
            <a:solidFill>
              <a:schemeClr val="tx2"/>
            </a:solidFill>
          </a:ln>
        </p:spPr>
        <p:txBody>
          <a:bodyPr wrap="square" lIns="36000" tIns="36000" rIns="36000" bIns="36000" rtlCol="0" anchor="ctr">
            <a:noAutofit/>
          </a:bodyPr>
          <a:lstStyle/>
          <a:p>
            <a:pPr algn="ctr">
              <a:spcBef>
                <a:spcPts val="1200"/>
              </a:spcBef>
              <a:buClr>
                <a:schemeClr val="tx2"/>
              </a:buClr>
            </a:pPr>
            <a:r>
              <a:rPr lang="en-AU" sz="1200" b="1" dirty="0" smtClean="0">
                <a:solidFill>
                  <a:schemeClr val="bg1"/>
                </a:solidFill>
              </a:rPr>
              <a:t>Stage One</a:t>
            </a:r>
          </a:p>
        </p:txBody>
      </p:sp>
      <p:cxnSp>
        <p:nvCxnSpPr>
          <p:cNvPr id="10" name="Straight Connector 9"/>
          <p:cNvCxnSpPr/>
          <p:nvPr/>
        </p:nvCxnSpPr>
        <p:spPr>
          <a:xfrm>
            <a:off x="7916157" y="921711"/>
            <a:ext cx="0" cy="5868000"/>
          </a:xfrm>
          <a:prstGeom prst="line">
            <a:avLst/>
          </a:prstGeom>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7963901" y="798616"/>
            <a:ext cx="1839401" cy="362607"/>
          </a:xfrm>
          <a:prstGeom prst="rect">
            <a:avLst/>
          </a:prstGeom>
          <a:solidFill>
            <a:schemeClr val="accent1">
              <a:lumMod val="60000"/>
              <a:lumOff val="40000"/>
            </a:schemeClr>
          </a:solidFill>
          <a:ln>
            <a:solidFill>
              <a:schemeClr val="tx2"/>
            </a:solidFill>
          </a:ln>
        </p:spPr>
        <p:txBody>
          <a:bodyPr wrap="square" lIns="36000" tIns="36000" rIns="36000" bIns="36000" rtlCol="0" anchor="ctr">
            <a:noAutofit/>
          </a:bodyPr>
          <a:lstStyle/>
          <a:p>
            <a:pPr algn="ctr">
              <a:spcBef>
                <a:spcPts val="1200"/>
              </a:spcBef>
              <a:buClr>
                <a:schemeClr val="tx2"/>
              </a:buClr>
            </a:pPr>
            <a:r>
              <a:rPr lang="en-AU" sz="1200" b="1" dirty="0" smtClean="0">
                <a:solidFill>
                  <a:schemeClr val="bg1"/>
                </a:solidFill>
              </a:rPr>
              <a:t>Stage Two</a:t>
            </a:r>
          </a:p>
        </p:txBody>
      </p:sp>
      <p:sp>
        <p:nvSpPr>
          <p:cNvPr id="15" name="TextBox 14"/>
          <p:cNvSpPr txBox="1"/>
          <p:nvPr/>
        </p:nvSpPr>
        <p:spPr>
          <a:xfrm>
            <a:off x="3817620" y="1456991"/>
            <a:ext cx="3015033" cy="380233"/>
          </a:xfrm>
          <a:prstGeom prst="rect">
            <a:avLst/>
          </a:prstGeom>
          <a:noFill/>
          <a:ln>
            <a:solidFill>
              <a:schemeClr val="tx2"/>
            </a:solidFill>
          </a:ln>
        </p:spPr>
        <p:txBody>
          <a:bodyPr wrap="square" lIns="36000" tIns="36000" rIns="36000" bIns="36000" rtlCol="0" anchor="ctr">
            <a:noAutofit/>
          </a:bodyPr>
          <a:lstStyle/>
          <a:p>
            <a:pPr algn="ctr">
              <a:spcBef>
                <a:spcPts val="1200"/>
              </a:spcBef>
              <a:buClr>
                <a:schemeClr val="tx2"/>
              </a:buClr>
            </a:pPr>
            <a:r>
              <a:rPr lang="en-AU" sz="1100" dirty="0" smtClean="0">
                <a:solidFill>
                  <a:schemeClr val="tx2"/>
                </a:solidFill>
              </a:rPr>
              <a:t>Played at least one game of AFL in the last 3 years</a:t>
            </a:r>
          </a:p>
        </p:txBody>
      </p:sp>
      <p:pic>
        <p:nvPicPr>
          <p:cNvPr id="2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3864" t="49382" r="42808" b="44443"/>
          <a:stretch/>
        </p:blipFill>
        <p:spPr bwMode="auto">
          <a:xfrm>
            <a:off x="1592907" y="1397877"/>
            <a:ext cx="513941" cy="5360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46500" t="54741" r="50620" b="39521"/>
          <a:stretch/>
        </p:blipFill>
        <p:spPr bwMode="auto">
          <a:xfrm rot="5400000">
            <a:off x="655597" y="4458894"/>
            <a:ext cx="445627" cy="499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6" name="TextBox 25"/>
          <p:cNvSpPr txBox="1"/>
          <p:nvPr/>
        </p:nvSpPr>
        <p:spPr>
          <a:xfrm>
            <a:off x="468218" y="4892701"/>
            <a:ext cx="734753" cy="301598"/>
          </a:xfrm>
          <a:prstGeom prst="rect">
            <a:avLst/>
          </a:prstGeom>
          <a:noFill/>
          <a:ln>
            <a:solidFill>
              <a:schemeClr val="tx2"/>
            </a:solidFill>
          </a:ln>
        </p:spPr>
        <p:txBody>
          <a:bodyPr wrap="square" lIns="36000" tIns="36000" rIns="36000" bIns="36000" rtlCol="0" anchor="ctr">
            <a:noAutofit/>
          </a:bodyPr>
          <a:lstStyle/>
          <a:p>
            <a:pPr algn="ctr">
              <a:spcBef>
                <a:spcPts val="1200"/>
              </a:spcBef>
              <a:buClr>
                <a:schemeClr val="tx2"/>
              </a:buClr>
            </a:pPr>
            <a:r>
              <a:rPr lang="en-AU" sz="1200" dirty="0" smtClean="0">
                <a:solidFill>
                  <a:schemeClr val="tx2"/>
                </a:solidFill>
              </a:rPr>
              <a:t>1 Point</a:t>
            </a:r>
          </a:p>
        </p:txBody>
      </p:sp>
      <p:sp>
        <p:nvSpPr>
          <p:cNvPr id="28" name="TextBox 27"/>
          <p:cNvSpPr txBox="1"/>
          <p:nvPr/>
        </p:nvSpPr>
        <p:spPr>
          <a:xfrm>
            <a:off x="3834914" y="1185178"/>
            <a:ext cx="2997739" cy="224129"/>
          </a:xfrm>
          <a:prstGeom prst="rect">
            <a:avLst/>
          </a:prstGeom>
          <a:solidFill>
            <a:schemeClr val="accent1">
              <a:lumMod val="60000"/>
              <a:lumOff val="40000"/>
            </a:schemeClr>
          </a:solidFill>
          <a:ln>
            <a:solidFill>
              <a:schemeClr val="tx2"/>
            </a:solidFill>
          </a:ln>
        </p:spPr>
        <p:txBody>
          <a:bodyPr wrap="square" lIns="36000" tIns="36000" rIns="36000" bIns="36000" rtlCol="0" anchor="ctr">
            <a:noAutofit/>
          </a:bodyPr>
          <a:lstStyle/>
          <a:p>
            <a:pPr algn="ctr">
              <a:spcBef>
                <a:spcPts val="1200"/>
              </a:spcBef>
              <a:buClr>
                <a:schemeClr val="tx2"/>
              </a:buClr>
            </a:pPr>
            <a:r>
              <a:rPr lang="en-AU" sz="1200" b="1" dirty="0" smtClean="0">
                <a:solidFill>
                  <a:schemeClr val="bg1"/>
                </a:solidFill>
              </a:rPr>
              <a:t>Definition </a:t>
            </a:r>
          </a:p>
        </p:txBody>
      </p:sp>
      <p:pic>
        <p:nvPicPr>
          <p:cNvPr id="29"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46500" t="54741" r="50620" b="39521"/>
          <a:stretch/>
        </p:blipFill>
        <p:spPr bwMode="auto">
          <a:xfrm>
            <a:off x="6852857" y="1380791"/>
            <a:ext cx="445627" cy="499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1" name="TextBox 30"/>
          <p:cNvSpPr txBox="1"/>
          <p:nvPr/>
        </p:nvSpPr>
        <p:spPr>
          <a:xfrm>
            <a:off x="2114238" y="1193980"/>
            <a:ext cx="1651912" cy="202323"/>
          </a:xfrm>
          <a:prstGeom prst="rect">
            <a:avLst/>
          </a:prstGeom>
          <a:solidFill>
            <a:schemeClr val="accent1">
              <a:lumMod val="60000"/>
              <a:lumOff val="40000"/>
            </a:schemeClr>
          </a:solidFill>
          <a:ln>
            <a:solidFill>
              <a:schemeClr val="tx2"/>
            </a:solidFill>
          </a:ln>
        </p:spPr>
        <p:txBody>
          <a:bodyPr wrap="square" lIns="36000" tIns="36000" rIns="36000" bIns="36000" rtlCol="0" anchor="ctr">
            <a:noAutofit/>
          </a:bodyPr>
          <a:lstStyle/>
          <a:p>
            <a:pPr algn="ctr">
              <a:spcBef>
                <a:spcPts val="1200"/>
              </a:spcBef>
              <a:buClr>
                <a:schemeClr val="tx2"/>
              </a:buClr>
            </a:pPr>
            <a:r>
              <a:rPr lang="en-AU" sz="1200" b="1" dirty="0" smtClean="0">
                <a:solidFill>
                  <a:schemeClr val="bg1"/>
                </a:solidFill>
              </a:rPr>
              <a:t>Categories</a:t>
            </a:r>
          </a:p>
        </p:txBody>
      </p:sp>
      <p:sp>
        <p:nvSpPr>
          <p:cNvPr id="33" name="TextBox 32"/>
          <p:cNvSpPr txBox="1"/>
          <p:nvPr/>
        </p:nvSpPr>
        <p:spPr>
          <a:xfrm>
            <a:off x="2117423" y="3003318"/>
            <a:ext cx="1648727" cy="378373"/>
          </a:xfrm>
          <a:prstGeom prst="rect">
            <a:avLst/>
          </a:prstGeom>
          <a:noFill/>
          <a:ln>
            <a:solidFill>
              <a:schemeClr val="tx2"/>
            </a:solidFill>
          </a:ln>
        </p:spPr>
        <p:txBody>
          <a:bodyPr wrap="square" lIns="36000" tIns="36000" rIns="36000" bIns="36000" rtlCol="0" anchor="ctr">
            <a:noAutofit/>
          </a:bodyPr>
          <a:lstStyle/>
          <a:p>
            <a:pPr algn="ctr">
              <a:spcBef>
                <a:spcPts val="1200"/>
              </a:spcBef>
              <a:buClr>
                <a:schemeClr val="tx2"/>
              </a:buClr>
            </a:pPr>
            <a:r>
              <a:rPr lang="en-AU" sz="1100" dirty="0" smtClean="0">
                <a:solidFill>
                  <a:schemeClr val="tx2"/>
                </a:solidFill>
              </a:rPr>
              <a:t>TAC Cup Player</a:t>
            </a:r>
          </a:p>
        </p:txBody>
      </p:sp>
      <p:sp>
        <p:nvSpPr>
          <p:cNvPr id="35" name="TextBox 34"/>
          <p:cNvSpPr txBox="1"/>
          <p:nvPr/>
        </p:nvSpPr>
        <p:spPr>
          <a:xfrm>
            <a:off x="2114238" y="3434851"/>
            <a:ext cx="1648727" cy="343975"/>
          </a:xfrm>
          <a:prstGeom prst="rect">
            <a:avLst/>
          </a:prstGeom>
          <a:noFill/>
          <a:ln>
            <a:solidFill>
              <a:schemeClr val="tx2"/>
            </a:solidFill>
          </a:ln>
        </p:spPr>
        <p:txBody>
          <a:bodyPr wrap="square" lIns="36000" tIns="36000" rIns="36000" bIns="36000" rtlCol="0" anchor="ctr">
            <a:noAutofit/>
          </a:bodyPr>
          <a:lstStyle/>
          <a:p>
            <a:pPr algn="ctr">
              <a:spcBef>
                <a:spcPts val="1200"/>
              </a:spcBef>
              <a:buClr>
                <a:schemeClr val="tx2"/>
              </a:buClr>
            </a:pPr>
            <a:r>
              <a:rPr lang="en-AU" sz="1100" dirty="0" smtClean="0">
                <a:solidFill>
                  <a:schemeClr val="tx2"/>
                </a:solidFill>
              </a:rPr>
              <a:t>Tier 2 State League Player</a:t>
            </a:r>
          </a:p>
        </p:txBody>
      </p:sp>
      <p:sp>
        <p:nvSpPr>
          <p:cNvPr id="38" name="TextBox 37"/>
          <p:cNvSpPr txBox="1"/>
          <p:nvPr/>
        </p:nvSpPr>
        <p:spPr>
          <a:xfrm>
            <a:off x="2106849" y="4825915"/>
            <a:ext cx="1648727" cy="378373"/>
          </a:xfrm>
          <a:prstGeom prst="rect">
            <a:avLst/>
          </a:prstGeom>
          <a:noFill/>
          <a:ln>
            <a:solidFill>
              <a:schemeClr val="tx2"/>
            </a:solidFill>
          </a:ln>
        </p:spPr>
        <p:txBody>
          <a:bodyPr wrap="square" lIns="36000" tIns="36000" rIns="36000" bIns="36000" rtlCol="0" anchor="ctr">
            <a:noAutofit/>
          </a:bodyPr>
          <a:lstStyle/>
          <a:p>
            <a:pPr algn="ctr">
              <a:spcBef>
                <a:spcPts val="1200"/>
              </a:spcBef>
              <a:buClr>
                <a:schemeClr val="tx2"/>
              </a:buClr>
            </a:pPr>
            <a:r>
              <a:rPr lang="en-AU" sz="1100" dirty="0" smtClean="0">
                <a:solidFill>
                  <a:schemeClr val="tx2"/>
                </a:solidFill>
              </a:rPr>
              <a:t>Senior Community Player</a:t>
            </a:r>
          </a:p>
        </p:txBody>
      </p:sp>
      <p:pic>
        <p:nvPicPr>
          <p:cNvPr id="50"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63093" t="63837" r="34143" b="30064"/>
          <a:stretch/>
        </p:blipFill>
        <p:spPr bwMode="auto">
          <a:xfrm>
            <a:off x="2778385" y="1749484"/>
            <a:ext cx="359667" cy="4461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63093" t="63837" r="34143" b="30064"/>
          <a:stretch/>
        </p:blipFill>
        <p:spPr bwMode="auto">
          <a:xfrm>
            <a:off x="2778385" y="2522923"/>
            <a:ext cx="359667" cy="4461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2"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63093" t="63837" r="34143" b="30064"/>
          <a:stretch/>
        </p:blipFill>
        <p:spPr bwMode="auto">
          <a:xfrm>
            <a:off x="2760422" y="4248620"/>
            <a:ext cx="359667" cy="4461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9" name="TextBox 38"/>
          <p:cNvSpPr txBox="1"/>
          <p:nvPr/>
        </p:nvSpPr>
        <p:spPr>
          <a:xfrm>
            <a:off x="2099460" y="5261266"/>
            <a:ext cx="1648727" cy="378373"/>
          </a:xfrm>
          <a:prstGeom prst="rect">
            <a:avLst/>
          </a:prstGeom>
          <a:noFill/>
          <a:ln>
            <a:solidFill>
              <a:schemeClr val="tx2"/>
            </a:solidFill>
          </a:ln>
        </p:spPr>
        <p:txBody>
          <a:bodyPr wrap="square" lIns="36000" tIns="36000" rIns="36000" bIns="36000" rtlCol="0" anchor="ctr">
            <a:noAutofit/>
          </a:bodyPr>
          <a:lstStyle/>
          <a:p>
            <a:pPr algn="ctr">
              <a:spcBef>
                <a:spcPts val="1200"/>
              </a:spcBef>
              <a:buClr>
                <a:schemeClr val="tx2"/>
              </a:buClr>
            </a:pPr>
            <a:r>
              <a:rPr lang="en-AU" sz="1100" dirty="0" smtClean="0">
                <a:solidFill>
                  <a:schemeClr val="tx2"/>
                </a:solidFill>
              </a:rPr>
              <a:t>Transferred Junior Player</a:t>
            </a:r>
          </a:p>
        </p:txBody>
      </p:sp>
      <p:sp>
        <p:nvSpPr>
          <p:cNvPr id="36" name="TextBox 35"/>
          <p:cNvSpPr txBox="1"/>
          <p:nvPr/>
        </p:nvSpPr>
        <p:spPr>
          <a:xfrm>
            <a:off x="2106849" y="3824427"/>
            <a:ext cx="1648727" cy="378373"/>
          </a:xfrm>
          <a:prstGeom prst="rect">
            <a:avLst/>
          </a:prstGeom>
          <a:noFill/>
          <a:ln>
            <a:solidFill>
              <a:schemeClr val="tx2"/>
            </a:solidFill>
          </a:ln>
        </p:spPr>
        <p:txBody>
          <a:bodyPr wrap="square" lIns="36000" tIns="36000" rIns="36000" bIns="36000" rtlCol="0" anchor="ctr">
            <a:noAutofit/>
          </a:bodyPr>
          <a:lstStyle/>
          <a:p>
            <a:pPr algn="ctr">
              <a:spcBef>
                <a:spcPts val="1200"/>
              </a:spcBef>
              <a:buClr>
                <a:schemeClr val="tx2"/>
              </a:buClr>
            </a:pPr>
            <a:r>
              <a:rPr lang="en-AU" sz="1100" dirty="0" smtClean="0">
                <a:solidFill>
                  <a:schemeClr val="tx2"/>
                </a:solidFill>
              </a:rPr>
              <a:t>Premium Community Player</a:t>
            </a:r>
          </a:p>
        </p:txBody>
      </p:sp>
      <p:sp>
        <p:nvSpPr>
          <p:cNvPr id="32" name="TextBox 31"/>
          <p:cNvSpPr txBox="1"/>
          <p:nvPr/>
        </p:nvSpPr>
        <p:spPr>
          <a:xfrm>
            <a:off x="2117421" y="2222814"/>
            <a:ext cx="1648727" cy="378373"/>
          </a:xfrm>
          <a:prstGeom prst="rect">
            <a:avLst/>
          </a:prstGeom>
          <a:noFill/>
          <a:ln>
            <a:solidFill>
              <a:schemeClr val="tx2"/>
            </a:solidFill>
          </a:ln>
        </p:spPr>
        <p:txBody>
          <a:bodyPr wrap="square" lIns="36000" tIns="36000" rIns="36000" bIns="36000" rtlCol="0" anchor="ctr">
            <a:noAutofit/>
          </a:bodyPr>
          <a:lstStyle/>
          <a:p>
            <a:pPr algn="ctr">
              <a:spcBef>
                <a:spcPts val="1200"/>
              </a:spcBef>
              <a:buClr>
                <a:schemeClr val="tx2"/>
              </a:buClr>
            </a:pPr>
            <a:r>
              <a:rPr lang="en-AU" sz="1100" dirty="0" smtClean="0">
                <a:solidFill>
                  <a:schemeClr val="tx2"/>
                </a:solidFill>
              </a:rPr>
              <a:t>State League Player</a:t>
            </a:r>
          </a:p>
        </p:txBody>
      </p:sp>
      <p:sp>
        <p:nvSpPr>
          <p:cNvPr id="14" name="TextBox 13"/>
          <p:cNvSpPr txBox="1"/>
          <p:nvPr/>
        </p:nvSpPr>
        <p:spPr>
          <a:xfrm>
            <a:off x="2106849" y="1456991"/>
            <a:ext cx="1653621" cy="378373"/>
          </a:xfrm>
          <a:prstGeom prst="rect">
            <a:avLst/>
          </a:prstGeom>
          <a:noFill/>
          <a:ln>
            <a:solidFill>
              <a:schemeClr val="tx2"/>
            </a:solidFill>
          </a:ln>
        </p:spPr>
        <p:txBody>
          <a:bodyPr wrap="square" lIns="36000" tIns="36000" rIns="36000" bIns="36000" rtlCol="0" anchor="ctr">
            <a:noAutofit/>
          </a:bodyPr>
          <a:lstStyle/>
          <a:p>
            <a:pPr algn="ctr">
              <a:spcBef>
                <a:spcPts val="1200"/>
              </a:spcBef>
              <a:buClr>
                <a:schemeClr val="tx2"/>
              </a:buClr>
            </a:pPr>
            <a:r>
              <a:rPr lang="en-AU" sz="1100" dirty="0" smtClean="0">
                <a:solidFill>
                  <a:schemeClr val="tx2"/>
                </a:solidFill>
              </a:rPr>
              <a:t>AFL Player</a:t>
            </a:r>
          </a:p>
        </p:txBody>
      </p:sp>
      <p:sp>
        <p:nvSpPr>
          <p:cNvPr id="41" name="TextBox 40"/>
          <p:cNvSpPr txBox="1"/>
          <p:nvPr/>
        </p:nvSpPr>
        <p:spPr>
          <a:xfrm>
            <a:off x="2092237" y="6064897"/>
            <a:ext cx="1668233" cy="378373"/>
          </a:xfrm>
          <a:prstGeom prst="rect">
            <a:avLst/>
          </a:prstGeom>
          <a:noFill/>
          <a:ln>
            <a:solidFill>
              <a:schemeClr val="tx2"/>
            </a:solidFill>
          </a:ln>
        </p:spPr>
        <p:txBody>
          <a:bodyPr wrap="square" lIns="36000" tIns="36000" rIns="36000" bIns="36000" rtlCol="0" anchor="ctr">
            <a:noAutofit/>
          </a:bodyPr>
          <a:lstStyle/>
          <a:p>
            <a:pPr algn="ctr">
              <a:spcBef>
                <a:spcPts val="1200"/>
              </a:spcBef>
              <a:buClr>
                <a:schemeClr val="tx2"/>
              </a:buClr>
            </a:pPr>
            <a:r>
              <a:rPr lang="en-AU" sz="1100" dirty="0" smtClean="0">
                <a:solidFill>
                  <a:schemeClr val="tx2"/>
                </a:solidFill>
              </a:rPr>
              <a:t>Development Community  Player</a:t>
            </a:r>
          </a:p>
        </p:txBody>
      </p:sp>
      <p:sp>
        <p:nvSpPr>
          <p:cNvPr id="58" name="TextBox 57"/>
          <p:cNvSpPr txBox="1"/>
          <p:nvPr/>
        </p:nvSpPr>
        <p:spPr>
          <a:xfrm>
            <a:off x="3817620" y="2222814"/>
            <a:ext cx="3009600" cy="378374"/>
          </a:xfrm>
          <a:prstGeom prst="rect">
            <a:avLst/>
          </a:prstGeom>
          <a:noFill/>
          <a:ln>
            <a:solidFill>
              <a:schemeClr val="tx2"/>
            </a:solidFill>
          </a:ln>
        </p:spPr>
        <p:txBody>
          <a:bodyPr wrap="square" lIns="36000" tIns="36000" rIns="36000" bIns="36000" rtlCol="0" anchor="ctr">
            <a:noAutofit/>
          </a:bodyPr>
          <a:lstStyle/>
          <a:p>
            <a:pPr algn="ctr">
              <a:spcBef>
                <a:spcPts val="1200"/>
              </a:spcBef>
              <a:buClr>
                <a:schemeClr val="tx2"/>
              </a:buClr>
            </a:pPr>
            <a:r>
              <a:rPr lang="en-AU" sz="1100" dirty="0" smtClean="0">
                <a:solidFill>
                  <a:schemeClr val="tx2"/>
                </a:solidFill>
              </a:rPr>
              <a:t>Played at least 5 senior games of VFL, WAFL or SANFL in current or last 3 years</a:t>
            </a:r>
          </a:p>
        </p:txBody>
      </p:sp>
      <p:pic>
        <p:nvPicPr>
          <p:cNvPr id="59"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46500" t="54741" r="50620" b="39521"/>
          <a:stretch/>
        </p:blipFill>
        <p:spPr bwMode="auto">
          <a:xfrm>
            <a:off x="6852857" y="2158959"/>
            <a:ext cx="445627" cy="499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0" name="TextBox 59"/>
          <p:cNvSpPr txBox="1"/>
          <p:nvPr/>
        </p:nvSpPr>
        <p:spPr>
          <a:xfrm>
            <a:off x="7267818" y="2204417"/>
            <a:ext cx="587098" cy="396771"/>
          </a:xfrm>
          <a:prstGeom prst="rect">
            <a:avLst/>
          </a:prstGeom>
          <a:noFill/>
          <a:ln>
            <a:solidFill>
              <a:schemeClr val="tx2"/>
            </a:solidFill>
          </a:ln>
        </p:spPr>
        <p:txBody>
          <a:bodyPr wrap="square" lIns="36000" tIns="36000" rIns="36000" bIns="36000" rtlCol="0" anchor="ctr">
            <a:noAutofit/>
          </a:bodyPr>
          <a:lstStyle/>
          <a:p>
            <a:pPr algn="ctr">
              <a:spcBef>
                <a:spcPts val="1200"/>
              </a:spcBef>
              <a:buClr>
                <a:schemeClr val="tx2"/>
              </a:buClr>
            </a:pPr>
            <a:r>
              <a:rPr lang="en-AU" sz="1100" dirty="0" smtClean="0">
                <a:solidFill>
                  <a:schemeClr val="tx2"/>
                </a:solidFill>
              </a:rPr>
              <a:t>5 Points</a:t>
            </a:r>
          </a:p>
        </p:txBody>
      </p:sp>
      <p:sp>
        <p:nvSpPr>
          <p:cNvPr id="54" name="TextBox 53"/>
          <p:cNvSpPr txBox="1"/>
          <p:nvPr/>
        </p:nvSpPr>
        <p:spPr>
          <a:xfrm>
            <a:off x="7962767" y="3002747"/>
            <a:ext cx="1863395" cy="3786964"/>
          </a:xfrm>
          <a:prstGeom prst="rect">
            <a:avLst/>
          </a:prstGeom>
          <a:noFill/>
        </p:spPr>
        <p:txBody>
          <a:bodyPr wrap="square" lIns="0" tIns="0" rIns="0" bIns="0" rtlCol="0">
            <a:noAutofit/>
          </a:bodyPr>
          <a:lstStyle/>
          <a:p>
            <a:pPr marL="177800" indent="-177800">
              <a:buClr>
                <a:schemeClr val="tx2"/>
              </a:buClr>
              <a:buFont typeface="+mj-lt"/>
              <a:buAutoNum type="arabicPeriod"/>
            </a:pPr>
            <a:endParaRPr lang="en-AU" sz="800" dirty="0" smtClean="0">
              <a:solidFill>
                <a:srgbClr val="333333"/>
              </a:solidFill>
            </a:endParaRPr>
          </a:p>
          <a:p>
            <a:pPr marL="177800" indent="-177800">
              <a:buClr>
                <a:schemeClr val="tx2"/>
              </a:buClr>
              <a:buFont typeface="+mj-lt"/>
              <a:buAutoNum type="arabicPeriod"/>
            </a:pPr>
            <a:r>
              <a:rPr lang="en-AU" sz="1100" dirty="0" smtClean="0">
                <a:solidFill>
                  <a:srgbClr val="333333"/>
                </a:solidFill>
              </a:rPr>
              <a:t>If transferring from another community club in the same competition or division </a:t>
            </a:r>
            <a:r>
              <a:rPr lang="en-AU" sz="1100" u="sng" dirty="0" smtClean="0">
                <a:solidFill>
                  <a:srgbClr val="333333"/>
                </a:solidFill>
              </a:rPr>
              <a:t>or </a:t>
            </a:r>
            <a:r>
              <a:rPr lang="en-AU" sz="1100" dirty="0" smtClean="0">
                <a:solidFill>
                  <a:srgbClr val="333333"/>
                </a:solidFill>
              </a:rPr>
              <a:t>is </a:t>
            </a:r>
            <a:r>
              <a:rPr lang="en-AU" sz="1100" dirty="0">
                <a:solidFill>
                  <a:srgbClr val="333333"/>
                </a:solidFill>
              </a:rPr>
              <a:t>transferring from a club located in a premier </a:t>
            </a:r>
            <a:r>
              <a:rPr lang="en-AU" sz="1100" dirty="0" smtClean="0">
                <a:solidFill>
                  <a:srgbClr val="333333"/>
                </a:solidFill>
              </a:rPr>
              <a:t>competition </a:t>
            </a:r>
            <a:r>
              <a:rPr lang="en-AU" sz="1100" dirty="0">
                <a:solidFill>
                  <a:srgbClr val="333333"/>
                </a:solidFill>
              </a:rPr>
              <a:t>to a club in a non premier competition </a:t>
            </a:r>
            <a:r>
              <a:rPr lang="en-AU" sz="1100" dirty="0" smtClean="0">
                <a:solidFill>
                  <a:srgbClr val="333333"/>
                </a:solidFill>
              </a:rPr>
              <a:t>* (maximum one point even if you meet both descriptions)</a:t>
            </a:r>
          </a:p>
          <a:p>
            <a:pPr marL="177800" indent="-177800">
              <a:buClr>
                <a:schemeClr val="tx2"/>
              </a:buClr>
              <a:buFont typeface="+mj-lt"/>
              <a:buAutoNum type="arabicPeriod"/>
            </a:pPr>
            <a:r>
              <a:rPr lang="en-AU" sz="1100" dirty="0" smtClean="0">
                <a:solidFill>
                  <a:srgbClr val="333333"/>
                </a:solidFill>
              </a:rPr>
              <a:t>If transferred to more than 2 clubs in the past 36 months. </a:t>
            </a:r>
          </a:p>
          <a:p>
            <a:pPr marL="177800" indent="-177800">
              <a:buClr>
                <a:schemeClr val="tx2"/>
              </a:buClr>
              <a:buFont typeface="+mj-lt"/>
              <a:buAutoNum type="arabicPeriod"/>
            </a:pPr>
            <a:endParaRPr lang="en-AU" sz="1100" b="1" dirty="0">
              <a:solidFill>
                <a:srgbClr val="333333"/>
              </a:solidFill>
            </a:endParaRPr>
          </a:p>
          <a:p>
            <a:pPr>
              <a:buClr>
                <a:schemeClr val="tx2"/>
              </a:buClr>
            </a:pPr>
            <a:r>
              <a:rPr lang="en-AU" sz="1100" b="1" dirty="0" smtClean="0">
                <a:solidFill>
                  <a:srgbClr val="333333"/>
                </a:solidFill>
              </a:rPr>
              <a:t>*Premier Community Football Competitions are </a:t>
            </a:r>
            <a:r>
              <a:rPr lang="en-AU" sz="1100" dirty="0" smtClean="0">
                <a:solidFill>
                  <a:srgbClr val="333333"/>
                </a:solidFill>
              </a:rPr>
              <a:t>– Eastern FL Div1, EDFL Div1, NFL Div1, SFNL Div1, VAFA Premier </a:t>
            </a:r>
            <a:r>
              <a:rPr lang="en-AU" sz="1100" dirty="0" err="1" smtClean="0">
                <a:solidFill>
                  <a:srgbClr val="333333"/>
                </a:solidFill>
              </a:rPr>
              <a:t>Div</a:t>
            </a:r>
            <a:r>
              <a:rPr lang="en-AU" sz="1100" dirty="0" smtClean="0">
                <a:solidFill>
                  <a:srgbClr val="333333"/>
                </a:solidFill>
              </a:rPr>
              <a:t>, WRFL Div1, Ballarat FNL, Bendigo FNL, Geelong FNL, Gippsland FL, GVFL, Hampden FNL, Murray FL, OMFNL, Peninsula FNL, SEFNL, YVMDFNL </a:t>
            </a:r>
          </a:p>
        </p:txBody>
      </p:sp>
      <p:sp>
        <p:nvSpPr>
          <p:cNvPr id="62" name="TextBox 61"/>
          <p:cNvSpPr txBox="1"/>
          <p:nvPr/>
        </p:nvSpPr>
        <p:spPr>
          <a:xfrm>
            <a:off x="3817620" y="3003318"/>
            <a:ext cx="3009600" cy="378000"/>
          </a:xfrm>
          <a:prstGeom prst="rect">
            <a:avLst/>
          </a:prstGeom>
          <a:noFill/>
          <a:ln>
            <a:solidFill>
              <a:schemeClr val="tx2"/>
            </a:solidFill>
          </a:ln>
        </p:spPr>
        <p:txBody>
          <a:bodyPr wrap="square" lIns="36000" tIns="36000" rIns="36000" bIns="36000" rtlCol="0" anchor="ctr">
            <a:noAutofit/>
          </a:bodyPr>
          <a:lstStyle/>
          <a:p>
            <a:pPr algn="ctr">
              <a:spcBef>
                <a:spcPts val="1200"/>
              </a:spcBef>
              <a:buClr>
                <a:schemeClr val="tx2"/>
              </a:buClr>
            </a:pPr>
            <a:r>
              <a:rPr lang="en-AU" sz="1100" dirty="0" smtClean="0">
                <a:solidFill>
                  <a:schemeClr val="tx2"/>
                </a:solidFill>
              </a:rPr>
              <a:t>Played at least 5 TAC Cup games in current or last 3 years</a:t>
            </a:r>
          </a:p>
        </p:txBody>
      </p:sp>
      <p:sp>
        <p:nvSpPr>
          <p:cNvPr id="63" name="TextBox 62"/>
          <p:cNvSpPr txBox="1"/>
          <p:nvPr/>
        </p:nvSpPr>
        <p:spPr>
          <a:xfrm>
            <a:off x="3817620" y="3417652"/>
            <a:ext cx="3009600" cy="378373"/>
          </a:xfrm>
          <a:prstGeom prst="rect">
            <a:avLst/>
          </a:prstGeom>
          <a:noFill/>
          <a:ln>
            <a:solidFill>
              <a:schemeClr val="tx2"/>
            </a:solidFill>
          </a:ln>
        </p:spPr>
        <p:txBody>
          <a:bodyPr wrap="square" lIns="36000" tIns="36000" rIns="36000" bIns="36000" rtlCol="0" anchor="ctr">
            <a:noAutofit/>
          </a:bodyPr>
          <a:lstStyle/>
          <a:p>
            <a:pPr algn="ctr">
              <a:spcBef>
                <a:spcPts val="1200"/>
              </a:spcBef>
              <a:buClr>
                <a:schemeClr val="tx2"/>
              </a:buClr>
            </a:pPr>
            <a:r>
              <a:rPr lang="en-AU" sz="1100" dirty="0" smtClean="0">
                <a:solidFill>
                  <a:schemeClr val="tx2"/>
                </a:solidFill>
              </a:rPr>
              <a:t>Played at least 5 senior games of NEAFL, TASFL in current or last 3 years</a:t>
            </a:r>
          </a:p>
        </p:txBody>
      </p:sp>
      <p:sp>
        <p:nvSpPr>
          <p:cNvPr id="64" name="TextBox 63"/>
          <p:cNvSpPr txBox="1"/>
          <p:nvPr/>
        </p:nvSpPr>
        <p:spPr>
          <a:xfrm>
            <a:off x="106764" y="1184256"/>
            <a:ext cx="1523215" cy="189187"/>
          </a:xfrm>
          <a:prstGeom prst="rect">
            <a:avLst/>
          </a:prstGeom>
          <a:solidFill>
            <a:srgbClr val="FF0000"/>
          </a:solidFill>
          <a:ln>
            <a:solidFill>
              <a:srgbClr val="FF0000"/>
            </a:solidFill>
          </a:ln>
        </p:spPr>
        <p:txBody>
          <a:bodyPr wrap="square" lIns="36000" tIns="36000" rIns="36000" bIns="36000" rtlCol="0" anchor="ctr">
            <a:noAutofit/>
          </a:bodyPr>
          <a:lstStyle/>
          <a:p>
            <a:pPr algn="ctr">
              <a:spcBef>
                <a:spcPts val="1200"/>
              </a:spcBef>
              <a:buClr>
                <a:schemeClr val="tx2"/>
              </a:buClr>
            </a:pPr>
            <a:r>
              <a:rPr lang="en-AU" sz="1200" b="1" u="sng" dirty="0" smtClean="0">
                <a:solidFill>
                  <a:schemeClr val="bg1"/>
                </a:solidFill>
              </a:rPr>
              <a:t>START HERE</a:t>
            </a:r>
          </a:p>
        </p:txBody>
      </p:sp>
      <p:pic>
        <p:nvPicPr>
          <p:cNvPr id="6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46500" t="54741" r="50620" b="39521"/>
          <a:stretch/>
        </p:blipFill>
        <p:spPr bwMode="auto">
          <a:xfrm>
            <a:off x="6852857" y="2898216"/>
            <a:ext cx="445627" cy="499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46500" t="54741" r="50620" b="39521"/>
          <a:stretch/>
        </p:blipFill>
        <p:spPr bwMode="auto">
          <a:xfrm>
            <a:off x="6852857" y="3354927"/>
            <a:ext cx="445627" cy="499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7"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46500" t="54741" r="50620" b="39521"/>
          <a:stretch/>
        </p:blipFill>
        <p:spPr bwMode="auto">
          <a:xfrm>
            <a:off x="6852857" y="4063992"/>
            <a:ext cx="445627" cy="499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8" name="TextBox 67"/>
          <p:cNvSpPr txBox="1"/>
          <p:nvPr/>
        </p:nvSpPr>
        <p:spPr>
          <a:xfrm>
            <a:off x="7284567" y="3003318"/>
            <a:ext cx="570348" cy="1762244"/>
          </a:xfrm>
          <a:prstGeom prst="rect">
            <a:avLst/>
          </a:prstGeom>
          <a:noFill/>
          <a:ln>
            <a:solidFill>
              <a:schemeClr val="tx2"/>
            </a:solidFill>
          </a:ln>
        </p:spPr>
        <p:txBody>
          <a:bodyPr wrap="square" lIns="36000" tIns="36000" rIns="36000" bIns="36000" rtlCol="0" anchor="ctr">
            <a:noAutofit/>
          </a:bodyPr>
          <a:lstStyle/>
          <a:p>
            <a:pPr algn="ctr">
              <a:spcBef>
                <a:spcPts val="1200"/>
              </a:spcBef>
              <a:buClr>
                <a:schemeClr val="tx2"/>
              </a:buClr>
            </a:pPr>
            <a:r>
              <a:rPr lang="en-AU" sz="1100" dirty="0" smtClean="0">
                <a:solidFill>
                  <a:schemeClr val="tx2"/>
                </a:solidFill>
              </a:rPr>
              <a:t>4 Points</a:t>
            </a:r>
          </a:p>
        </p:txBody>
      </p:sp>
      <p:sp>
        <p:nvSpPr>
          <p:cNvPr id="69" name="TextBox 68"/>
          <p:cNvSpPr txBox="1"/>
          <p:nvPr/>
        </p:nvSpPr>
        <p:spPr>
          <a:xfrm>
            <a:off x="3817620" y="3807758"/>
            <a:ext cx="3009600" cy="943516"/>
          </a:xfrm>
          <a:prstGeom prst="rect">
            <a:avLst/>
          </a:prstGeom>
          <a:noFill/>
          <a:ln>
            <a:solidFill>
              <a:schemeClr val="tx2"/>
            </a:solidFill>
          </a:ln>
        </p:spPr>
        <p:txBody>
          <a:bodyPr wrap="square" lIns="0" tIns="36000" rIns="0" bIns="36000" rtlCol="0" anchor="ctr">
            <a:noAutofit/>
          </a:bodyPr>
          <a:lstStyle/>
          <a:p>
            <a:pPr algn="ctr">
              <a:spcBef>
                <a:spcPts val="1200"/>
              </a:spcBef>
              <a:buClr>
                <a:schemeClr val="tx2"/>
              </a:buClr>
            </a:pPr>
            <a:r>
              <a:rPr lang="en-AU" sz="1100" dirty="0" smtClean="0">
                <a:solidFill>
                  <a:schemeClr val="tx2"/>
                </a:solidFill>
              </a:rPr>
              <a:t>Achieved either top 5 finish in club B&amp;F or top 10 finish in competition </a:t>
            </a:r>
            <a:r>
              <a:rPr lang="en-AU" sz="1100" dirty="0">
                <a:solidFill>
                  <a:schemeClr val="tx2"/>
                </a:solidFill>
              </a:rPr>
              <a:t>B</a:t>
            </a:r>
            <a:r>
              <a:rPr lang="en-AU" sz="1100" dirty="0" smtClean="0">
                <a:solidFill>
                  <a:schemeClr val="tx2"/>
                </a:solidFill>
              </a:rPr>
              <a:t>&amp;F, or club leading goal kicker last season. (min 40 goals to be considered a leading goal kicker).  Note:  VAFA Senior representative team player also falls under this category</a:t>
            </a:r>
          </a:p>
        </p:txBody>
      </p:sp>
      <p:sp>
        <p:nvSpPr>
          <p:cNvPr id="6" name="TextBox 5"/>
          <p:cNvSpPr txBox="1"/>
          <p:nvPr/>
        </p:nvSpPr>
        <p:spPr>
          <a:xfrm>
            <a:off x="106764" y="1431251"/>
            <a:ext cx="1523216" cy="378373"/>
          </a:xfrm>
          <a:prstGeom prst="rect">
            <a:avLst/>
          </a:prstGeom>
          <a:noFill/>
          <a:ln>
            <a:solidFill>
              <a:schemeClr val="tx2"/>
            </a:solidFill>
          </a:ln>
        </p:spPr>
        <p:txBody>
          <a:bodyPr wrap="square" lIns="36000" tIns="36000" rIns="36000" bIns="36000" rtlCol="0" anchor="ctr">
            <a:noAutofit/>
          </a:bodyPr>
          <a:lstStyle/>
          <a:p>
            <a:pPr algn="ctr">
              <a:spcBef>
                <a:spcPts val="1200"/>
              </a:spcBef>
              <a:buClr>
                <a:schemeClr val="tx2"/>
              </a:buClr>
            </a:pPr>
            <a:r>
              <a:rPr lang="en-AU" sz="1100" dirty="0" smtClean="0">
                <a:solidFill>
                  <a:schemeClr val="tx2"/>
                </a:solidFill>
              </a:rPr>
              <a:t>Home Player</a:t>
            </a:r>
          </a:p>
        </p:txBody>
      </p:sp>
      <p:sp>
        <p:nvSpPr>
          <p:cNvPr id="13" name="TextBox 12"/>
          <p:cNvSpPr txBox="1"/>
          <p:nvPr/>
        </p:nvSpPr>
        <p:spPr>
          <a:xfrm>
            <a:off x="106764" y="2124012"/>
            <a:ext cx="1516297" cy="2361687"/>
          </a:xfrm>
          <a:prstGeom prst="rect">
            <a:avLst/>
          </a:prstGeom>
          <a:noFill/>
          <a:ln>
            <a:solidFill>
              <a:schemeClr val="tx2"/>
            </a:solidFill>
          </a:ln>
        </p:spPr>
        <p:txBody>
          <a:bodyPr wrap="square" lIns="36000" tIns="36000" rIns="36000" bIns="36000" rtlCol="0" anchor="ctr">
            <a:noAutofit/>
          </a:bodyPr>
          <a:lstStyle/>
          <a:p>
            <a:pPr algn="ctr">
              <a:spcBef>
                <a:spcPts val="600"/>
              </a:spcBef>
              <a:buClr>
                <a:schemeClr val="tx2"/>
              </a:buClr>
            </a:pPr>
            <a:r>
              <a:rPr lang="en-AU" sz="1100" dirty="0" smtClean="0">
                <a:solidFill>
                  <a:schemeClr val="tx2"/>
                </a:solidFill>
              </a:rPr>
              <a:t>Player who has played more than </a:t>
            </a:r>
            <a:r>
              <a:rPr lang="en-AU" sz="1100" b="1" dirty="0" smtClean="0">
                <a:solidFill>
                  <a:schemeClr val="tx2"/>
                </a:solidFill>
              </a:rPr>
              <a:t>40</a:t>
            </a:r>
            <a:r>
              <a:rPr lang="en-AU" sz="1100" dirty="0" smtClean="0">
                <a:solidFill>
                  <a:schemeClr val="tx2"/>
                </a:solidFill>
              </a:rPr>
              <a:t>  games with a club in official  competitions from U17’s and lower (see aligned junior club definition)</a:t>
            </a:r>
          </a:p>
          <a:p>
            <a:pPr algn="ctr">
              <a:spcBef>
                <a:spcPts val="600"/>
              </a:spcBef>
              <a:buClr>
                <a:schemeClr val="tx2"/>
              </a:buClr>
            </a:pPr>
            <a:r>
              <a:rPr lang="en-AU" sz="1100" dirty="0" smtClean="0">
                <a:solidFill>
                  <a:schemeClr val="tx2"/>
                </a:solidFill>
              </a:rPr>
              <a:t>OR</a:t>
            </a:r>
          </a:p>
          <a:p>
            <a:pPr algn="ctr">
              <a:spcBef>
                <a:spcPts val="600"/>
              </a:spcBef>
              <a:buClr>
                <a:schemeClr val="tx2"/>
              </a:buClr>
            </a:pPr>
            <a:r>
              <a:rPr lang="en-AU" sz="1100" dirty="0" smtClean="0">
                <a:solidFill>
                  <a:schemeClr val="tx2"/>
                </a:solidFill>
              </a:rPr>
              <a:t>Player has played only at that club</a:t>
            </a:r>
          </a:p>
          <a:p>
            <a:pPr algn="ctr">
              <a:spcBef>
                <a:spcPts val="1200"/>
              </a:spcBef>
              <a:buClr>
                <a:schemeClr val="tx2"/>
              </a:buClr>
            </a:pPr>
            <a:r>
              <a:rPr lang="en-AU" sz="1100" dirty="0" smtClean="0">
                <a:solidFill>
                  <a:schemeClr val="tx2"/>
                </a:solidFill>
              </a:rPr>
              <a:t>*Under this definition players can have multiple home clubs</a:t>
            </a:r>
          </a:p>
        </p:txBody>
      </p:sp>
      <p:sp>
        <p:nvSpPr>
          <p:cNvPr id="27" name="TextBox 26"/>
          <p:cNvSpPr txBox="1"/>
          <p:nvPr/>
        </p:nvSpPr>
        <p:spPr>
          <a:xfrm>
            <a:off x="7267818" y="1464871"/>
            <a:ext cx="587097" cy="356053"/>
          </a:xfrm>
          <a:prstGeom prst="rect">
            <a:avLst/>
          </a:prstGeom>
          <a:noFill/>
          <a:ln>
            <a:solidFill>
              <a:schemeClr val="tx2"/>
            </a:solidFill>
          </a:ln>
        </p:spPr>
        <p:txBody>
          <a:bodyPr wrap="square" lIns="36000" tIns="36000" rIns="36000" bIns="36000" rtlCol="0" anchor="ctr">
            <a:noAutofit/>
          </a:bodyPr>
          <a:lstStyle/>
          <a:p>
            <a:pPr algn="ctr">
              <a:spcBef>
                <a:spcPts val="1200"/>
              </a:spcBef>
              <a:buClr>
                <a:schemeClr val="tx2"/>
              </a:buClr>
            </a:pPr>
            <a:r>
              <a:rPr lang="en-AU" sz="1100" dirty="0" smtClean="0">
                <a:solidFill>
                  <a:schemeClr val="tx2"/>
                </a:solidFill>
              </a:rPr>
              <a:t>6 Points</a:t>
            </a:r>
          </a:p>
        </p:txBody>
      </p:sp>
      <p:sp>
        <p:nvSpPr>
          <p:cNvPr id="72" name="TextBox 71"/>
          <p:cNvSpPr txBox="1"/>
          <p:nvPr/>
        </p:nvSpPr>
        <p:spPr>
          <a:xfrm>
            <a:off x="3817620" y="4820512"/>
            <a:ext cx="3009600" cy="378373"/>
          </a:xfrm>
          <a:prstGeom prst="rect">
            <a:avLst/>
          </a:prstGeom>
          <a:noFill/>
          <a:ln>
            <a:solidFill>
              <a:schemeClr val="tx2"/>
            </a:solidFill>
          </a:ln>
        </p:spPr>
        <p:txBody>
          <a:bodyPr wrap="square" lIns="36000" tIns="36000" rIns="36000" bIns="36000" rtlCol="0" anchor="ctr">
            <a:noAutofit/>
          </a:bodyPr>
          <a:lstStyle/>
          <a:p>
            <a:pPr algn="ctr">
              <a:spcBef>
                <a:spcPts val="1200"/>
              </a:spcBef>
              <a:buClr>
                <a:schemeClr val="tx2"/>
              </a:buClr>
            </a:pPr>
            <a:r>
              <a:rPr lang="en-AU" sz="1100" dirty="0" smtClean="0">
                <a:solidFill>
                  <a:schemeClr val="tx2"/>
                </a:solidFill>
              </a:rPr>
              <a:t>Played the same or more senior than reserves game in any of the past three individual seasons</a:t>
            </a:r>
          </a:p>
        </p:txBody>
      </p:sp>
      <p:sp>
        <p:nvSpPr>
          <p:cNvPr id="75" name="TextBox 74"/>
          <p:cNvSpPr txBox="1"/>
          <p:nvPr/>
        </p:nvSpPr>
        <p:spPr>
          <a:xfrm>
            <a:off x="3817620" y="5261266"/>
            <a:ext cx="3009600" cy="378373"/>
          </a:xfrm>
          <a:prstGeom prst="rect">
            <a:avLst/>
          </a:prstGeom>
          <a:noFill/>
          <a:ln>
            <a:solidFill>
              <a:schemeClr val="tx2"/>
            </a:solidFill>
          </a:ln>
        </p:spPr>
        <p:txBody>
          <a:bodyPr wrap="square" lIns="0" tIns="36000" rIns="0" bIns="36000" rtlCol="0" anchor="ctr">
            <a:noAutofit/>
          </a:bodyPr>
          <a:lstStyle/>
          <a:p>
            <a:pPr algn="ctr">
              <a:spcBef>
                <a:spcPts val="1200"/>
              </a:spcBef>
              <a:buClr>
                <a:schemeClr val="tx2"/>
              </a:buClr>
            </a:pPr>
            <a:r>
              <a:rPr lang="en-AU" sz="1100" dirty="0" smtClean="0">
                <a:solidFill>
                  <a:schemeClr val="tx2"/>
                </a:solidFill>
              </a:rPr>
              <a:t>Player recruited from a U19’s or younger competition and does not meet home club definition</a:t>
            </a:r>
          </a:p>
        </p:txBody>
      </p:sp>
      <p:pic>
        <p:nvPicPr>
          <p:cNvPr id="7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46500" t="54741" r="50620" b="39521"/>
          <a:stretch/>
        </p:blipFill>
        <p:spPr bwMode="auto">
          <a:xfrm>
            <a:off x="6852857" y="5178903"/>
            <a:ext cx="445627" cy="499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3" name="TextBox 72"/>
          <p:cNvSpPr txBox="1"/>
          <p:nvPr/>
        </p:nvSpPr>
        <p:spPr>
          <a:xfrm>
            <a:off x="7282174" y="4826310"/>
            <a:ext cx="572744" cy="856193"/>
          </a:xfrm>
          <a:prstGeom prst="rect">
            <a:avLst/>
          </a:prstGeom>
          <a:noFill/>
          <a:ln>
            <a:solidFill>
              <a:schemeClr val="tx2"/>
            </a:solidFill>
          </a:ln>
        </p:spPr>
        <p:txBody>
          <a:bodyPr wrap="square" lIns="36000" tIns="36000" rIns="36000" bIns="36000" rtlCol="0" anchor="ctr">
            <a:noAutofit/>
          </a:bodyPr>
          <a:lstStyle/>
          <a:p>
            <a:pPr algn="ctr">
              <a:spcBef>
                <a:spcPts val="1200"/>
              </a:spcBef>
              <a:buClr>
                <a:schemeClr val="tx2"/>
              </a:buClr>
            </a:pPr>
            <a:r>
              <a:rPr lang="en-AU" sz="1100" dirty="0" smtClean="0">
                <a:solidFill>
                  <a:schemeClr val="tx2"/>
                </a:solidFill>
              </a:rPr>
              <a:t>3 Points</a:t>
            </a:r>
          </a:p>
        </p:txBody>
      </p:sp>
      <p:sp>
        <p:nvSpPr>
          <p:cNvPr id="55" name="TextBox 54"/>
          <p:cNvSpPr txBox="1"/>
          <p:nvPr/>
        </p:nvSpPr>
        <p:spPr>
          <a:xfrm>
            <a:off x="1779262" y="3301696"/>
            <a:ext cx="315310" cy="189186"/>
          </a:xfrm>
          <a:prstGeom prst="rect">
            <a:avLst/>
          </a:prstGeom>
          <a:noFill/>
        </p:spPr>
        <p:txBody>
          <a:bodyPr wrap="square" lIns="0" tIns="0" rIns="0" bIns="0" rtlCol="0">
            <a:noAutofit/>
          </a:bodyPr>
          <a:lstStyle/>
          <a:p>
            <a:pPr algn="r">
              <a:spcBef>
                <a:spcPts val="1200"/>
              </a:spcBef>
              <a:buClr>
                <a:schemeClr val="tx2"/>
              </a:buClr>
            </a:pPr>
            <a:r>
              <a:rPr lang="en-AU" sz="1200" dirty="0" smtClean="0">
                <a:solidFill>
                  <a:schemeClr val="tx2"/>
                </a:solidFill>
              </a:rPr>
              <a:t>OR</a:t>
            </a:r>
          </a:p>
        </p:txBody>
      </p:sp>
      <p:sp>
        <p:nvSpPr>
          <p:cNvPr id="78" name="TextBox 77"/>
          <p:cNvSpPr txBox="1"/>
          <p:nvPr/>
        </p:nvSpPr>
        <p:spPr>
          <a:xfrm>
            <a:off x="1774002" y="3742318"/>
            <a:ext cx="315310" cy="189186"/>
          </a:xfrm>
          <a:prstGeom prst="rect">
            <a:avLst/>
          </a:prstGeom>
          <a:noFill/>
        </p:spPr>
        <p:txBody>
          <a:bodyPr wrap="square" lIns="0" tIns="0" rIns="0" bIns="0" rtlCol="0">
            <a:noAutofit/>
          </a:bodyPr>
          <a:lstStyle/>
          <a:p>
            <a:pPr algn="r">
              <a:spcBef>
                <a:spcPts val="1200"/>
              </a:spcBef>
              <a:buClr>
                <a:schemeClr val="tx2"/>
              </a:buClr>
            </a:pPr>
            <a:r>
              <a:rPr lang="en-AU" sz="1200" dirty="0" smtClean="0">
                <a:solidFill>
                  <a:schemeClr val="tx2"/>
                </a:solidFill>
              </a:rPr>
              <a:t>OR</a:t>
            </a:r>
          </a:p>
        </p:txBody>
      </p:sp>
      <p:sp>
        <p:nvSpPr>
          <p:cNvPr id="79" name="TextBox 78"/>
          <p:cNvSpPr txBox="1"/>
          <p:nvPr/>
        </p:nvSpPr>
        <p:spPr>
          <a:xfrm>
            <a:off x="1744434" y="5175566"/>
            <a:ext cx="315310" cy="189186"/>
          </a:xfrm>
          <a:prstGeom prst="rect">
            <a:avLst/>
          </a:prstGeom>
          <a:noFill/>
        </p:spPr>
        <p:txBody>
          <a:bodyPr wrap="square" lIns="0" tIns="0" rIns="0" bIns="0" rtlCol="0">
            <a:noAutofit/>
          </a:bodyPr>
          <a:lstStyle/>
          <a:p>
            <a:pPr algn="r">
              <a:spcBef>
                <a:spcPts val="1200"/>
              </a:spcBef>
              <a:buClr>
                <a:schemeClr val="tx2"/>
              </a:buClr>
            </a:pPr>
            <a:r>
              <a:rPr lang="en-AU" sz="1200" dirty="0" smtClean="0">
                <a:solidFill>
                  <a:schemeClr val="tx2"/>
                </a:solidFill>
              </a:rPr>
              <a:t>OR</a:t>
            </a:r>
          </a:p>
        </p:txBody>
      </p:sp>
      <p:sp>
        <p:nvSpPr>
          <p:cNvPr id="80" name="TextBox 79"/>
          <p:cNvSpPr txBox="1"/>
          <p:nvPr/>
        </p:nvSpPr>
        <p:spPr>
          <a:xfrm>
            <a:off x="3817620" y="6067244"/>
            <a:ext cx="3009600" cy="378373"/>
          </a:xfrm>
          <a:prstGeom prst="rect">
            <a:avLst/>
          </a:prstGeom>
          <a:noFill/>
          <a:ln>
            <a:solidFill>
              <a:schemeClr val="tx2"/>
            </a:solidFill>
          </a:ln>
        </p:spPr>
        <p:txBody>
          <a:bodyPr wrap="square" lIns="36000" tIns="36000" rIns="36000" bIns="36000" rtlCol="0" anchor="ctr">
            <a:noAutofit/>
          </a:bodyPr>
          <a:lstStyle/>
          <a:p>
            <a:pPr algn="ctr">
              <a:spcBef>
                <a:spcPts val="1200"/>
              </a:spcBef>
              <a:buClr>
                <a:schemeClr val="tx2"/>
              </a:buClr>
            </a:pPr>
            <a:r>
              <a:rPr lang="en-AU" sz="1100" dirty="0" smtClean="0">
                <a:solidFill>
                  <a:schemeClr val="tx2"/>
                </a:solidFill>
              </a:rPr>
              <a:t>Played more reserve than senior games in the previous season</a:t>
            </a:r>
          </a:p>
        </p:txBody>
      </p:sp>
      <p:pic>
        <p:nvPicPr>
          <p:cNvPr id="81"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46500" t="54741" r="50620" b="39521"/>
          <a:stretch/>
        </p:blipFill>
        <p:spPr bwMode="auto">
          <a:xfrm>
            <a:off x="6852857" y="5968285"/>
            <a:ext cx="445627" cy="499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2" name="TextBox 81"/>
          <p:cNvSpPr txBox="1"/>
          <p:nvPr/>
        </p:nvSpPr>
        <p:spPr>
          <a:xfrm>
            <a:off x="7295089" y="6062809"/>
            <a:ext cx="559830" cy="378373"/>
          </a:xfrm>
          <a:prstGeom prst="rect">
            <a:avLst/>
          </a:prstGeom>
          <a:noFill/>
          <a:ln>
            <a:solidFill>
              <a:schemeClr val="tx2"/>
            </a:solidFill>
          </a:ln>
        </p:spPr>
        <p:txBody>
          <a:bodyPr wrap="square" lIns="0" tIns="36000" rIns="0" bIns="36000" rtlCol="0" anchor="ctr">
            <a:noAutofit/>
          </a:bodyPr>
          <a:lstStyle/>
          <a:p>
            <a:pPr algn="ctr">
              <a:spcBef>
                <a:spcPts val="1200"/>
              </a:spcBef>
              <a:buClr>
                <a:schemeClr val="tx2"/>
              </a:buClr>
            </a:pPr>
            <a:r>
              <a:rPr lang="en-AU" sz="1100" dirty="0" smtClean="0">
                <a:solidFill>
                  <a:schemeClr val="tx2"/>
                </a:solidFill>
              </a:rPr>
              <a:t>2 Points</a:t>
            </a:r>
          </a:p>
        </p:txBody>
      </p:sp>
      <p:sp>
        <p:nvSpPr>
          <p:cNvPr id="83" name="TextBox 82"/>
          <p:cNvSpPr txBox="1"/>
          <p:nvPr/>
        </p:nvSpPr>
        <p:spPr>
          <a:xfrm>
            <a:off x="7987650" y="1206324"/>
            <a:ext cx="1815653" cy="1780968"/>
          </a:xfrm>
          <a:prstGeom prst="rect">
            <a:avLst/>
          </a:prstGeom>
          <a:solidFill>
            <a:schemeClr val="tx2"/>
          </a:solidFill>
          <a:ln>
            <a:solidFill>
              <a:schemeClr val="tx2"/>
            </a:solidFill>
          </a:ln>
        </p:spPr>
        <p:txBody>
          <a:bodyPr wrap="square" lIns="36000" tIns="36000" rIns="36000" bIns="36000" rtlCol="0" anchor="ctr">
            <a:noAutofit/>
          </a:bodyPr>
          <a:lstStyle/>
          <a:p>
            <a:pPr algn="ctr">
              <a:spcBef>
                <a:spcPts val="1200"/>
              </a:spcBef>
              <a:buClr>
                <a:schemeClr val="tx2"/>
              </a:buClr>
            </a:pPr>
            <a:r>
              <a:rPr lang="en-AU" sz="1200" dirty="0" smtClean="0">
                <a:solidFill>
                  <a:schemeClr val="bg1"/>
                </a:solidFill>
              </a:rPr>
              <a:t>ONCE STAGE ONE HAS BEEN COMPLETED, SHOULD   A PLAYER MEET EITHER OF THE CONDITIONS BELOW,  ONE ADDITIONAL POINT WILL BE ADDED TO THE PLAYERS POINTS ALLOCATION FOR EACH CONDITION MET</a:t>
            </a:r>
          </a:p>
        </p:txBody>
      </p:sp>
      <p:sp>
        <p:nvSpPr>
          <p:cNvPr id="3" name="Rectangle 2"/>
          <p:cNvSpPr/>
          <p:nvPr/>
        </p:nvSpPr>
        <p:spPr>
          <a:xfrm>
            <a:off x="129448" y="6222876"/>
            <a:ext cx="836050" cy="5668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56" name="TextBox 55"/>
          <p:cNvSpPr txBox="1"/>
          <p:nvPr/>
        </p:nvSpPr>
        <p:spPr>
          <a:xfrm>
            <a:off x="106763" y="5646253"/>
            <a:ext cx="1516297" cy="1016077"/>
          </a:xfrm>
          <a:prstGeom prst="rect">
            <a:avLst/>
          </a:prstGeom>
          <a:noFill/>
          <a:ln>
            <a:solidFill>
              <a:schemeClr val="tx2"/>
            </a:solidFill>
          </a:ln>
        </p:spPr>
        <p:txBody>
          <a:bodyPr wrap="square" lIns="36000" tIns="36000" rIns="36000" bIns="36000" rtlCol="0" anchor="ctr">
            <a:noAutofit/>
          </a:bodyPr>
          <a:lstStyle/>
          <a:p>
            <a:pPr algn="ctr">
              <a:spcBef>
                <a:spcPts val="1200"/>
              </a:spcBef>
              <a:buClr>
                <a:schemeClr val="tx2"/>
              </a:buClr>
            </a:pPr>
            <a:r>
              <a:rPr lang="en-AU" sz="1100" dirty="0" smtClean="0">
                <a:solidFill>
                  <a:schemeClr val="tx2"/>
                </a:solidFill>
              </a:rPr>
              <a:t>Players who haven’t played anywhere for </a:t>
            </a:r>
            <a:r>
              <a:rPr lang="en-AU" sz="1100" b="1" dirty="0" smtClean="0">
                <a:solidFill>
                  <a:schemeClr val="tx2"/>
                </a:solidFill>
              </a:rPr>
              <a:t>3 or more</a:t>
            </a:r>
            <a:r>
              <a:rPr lang="en-AU" sz="1100" dirty="0" smtClean="0">
                <a:solidFill>
                  <a:schemeClr val="tx2"/>
                </a:solidFill>
              </a:rPr>
              <a:t> full season will be recruited as a </a:t>
            </a:r>
            <a:r>
              <a:rPr lang="en-AU" sz="1100" dirty="0">
                <a:solidFill>
                  <a:schemeClr val="tx2"/>
                </a:solidFill>
              </a:rPr>
              <a:t> </a:t>
            </a:r>
            <a:r>
              <a:rPr lang="en-AU" sz="1100" dirty="0" smtClean="0">
                <a:solidFill>
                  <a:schemeClr val="tx2"/>
                </a:solidFill>
              </a:rPr>
              <a:t>1 point player</a:t>
            </a:r>
          </a:p>
        </p:txBody>
      </p:sp>
      <p:cxnSp>
        <p:nvCxnSpPr>
          <p:cNvPr id="5" name="Straight Connector 4"/>
          <p:cNvCxnSpPr>
            <a:stCxn id="15" idx="1"/>
            <a:endCxn id="15" idx="1"/>
          </p:cNvCxnSpPr>
          <p:nvPr/>
        </p:nvCxnSpPr>
        <p:spPr>
          <a:xfrm>
            <a:off x="3817620" y="1647108"/>
            <a:ext cx="0" cy="0"/>
          </a:xfrm>
          <a:prstGeom prst="line">
            <a:avLst/>
          </a:prstGeom>
        </p:spPr>
        <p:style>
          <a:lnRef idx="2">
            <a:schemeClr val="accent1"/>
          </a:lnRef>
          <a:fillRef idx="0">
            <a:schemeClr val="accent1"/>
          </a:fillRef>
          <a:effectRef idx="1">
            <a:schemeClr val="accent1"/>
          </a:effectRef>
          <a:fontRef idx="minor">
            <a:schemeClr val="tx1"/>
          </a:fontRef>
        </p:style>
      </p:cxnSp>
      <p:sp>
        <p:nvSpPr>
          <p:cNvPr id="61" name="TextBox 60"/>
          <p:cNvSpPr txBox="1"/>
          <p:nvPr/>
        </p:nvSpPr>
        <p:spPr>
          <a:xfrm>
            <a:off x="112710" y="1855344"/>
            <a:ext cx="1510351" cy="234379"/>
          </a:xfrm>
          <a:prstGeom prst="rect">
            <a:avLst/>
          </a:prstGeom>
          <a:solidFill>
            <a:schemeClr val="accent1">
              <a:lumMod val="60000"/>
              <a:lumOff val="40000"/>
            </a:schemeClr>
          </a:solidFill>
          <a:ln>
            <a:solidFill>
              <a:schemeClr val="tx2"/>
            </a:solidFill>
          </a:ln>
        </p:spPr>
        <p:txBody>
          <a:bodyPr wrap="square" lIns="36000" tIns="36000" rIns="36000" bIns="36000" rtlCol="0" anchor="ctr">
            <a:noAutofit/>
          </a:bodyPr>
          <a:lstStyle/>
          <a:p>
            <a:pPr algn="ctr">
              <a:spcBef>
                <a:spcPts val="1200"/>
              </a:spcBef>
              <a:buClr>
                <a:schemeClr val="tx2"/>
              </a:buClr>
            </a:pPr>
            <a:r>
              <a:rPr lang="en-AU" sz="1200" b="1" dirty="0" smtClean="0">
                <a:solidFill>
                  <a:schemeClr val="bg1"/>
                </a:solidFill>
              </a:rPr>
              <a:t>Definition </a:t>
            </a:r>
          </a:p>
        </p:txBody>
      </p:sp>
      <p:sp>
        <p:nvSpPr>
          <p:cNvPr id="70" name="Rectangle 69"/>
          <p:cNvSpPr/>
          <p:nvPr/>
        </p:nvSpPr>
        <p:spPr>
          <a:xfrm>
            <a:off x="1779262" y="6448468"/>
            <a:ext cx="5296408" cy="400110"/>
          </a:xfrm>
          <a:prstGeom prst="rect">
            <a:avLst/>
          </a:prstGeom>
        </p:spPr>
        <p:txBody>
          <a:bodyPr wrap="square">
            <a:spAutoFit/>
          </a:bodyPr>
          <a:lstStyle/>
          <a:p>
            <a:pPr algn="ctr">
              <a:spcBef>
                <a:spcPts val="1200"/>
              </a:spcBef>
              <a:buClr>
                <a:schemeClr val="tx2"/>
              </a:buClr>
            </a:pPr>
            <a:r>
              <a:rPr lang="en-AU" sz="1000" dirty="0" smtClean="0">
                <a:solidFill>
                  <a:schemeClr val="tx2"/>
                </a:solidFill>
              </a:rPr>
              <a:t>A player  that does not meet any of the above categories will need to apply to the affiliated League / Region Commission who will determine the appropriate categories and points </a:t>
            </a:r>
            <a:endParaRPr lang="en-AU" sz="1000" dirty="0">
              <a:solidFill>
                <a:schemeClr val="tx2"/>
              </a:solidFill>
            </a:endParaRPr>
          </a:p>
        </p:txBody>
      </p:sp>
      <p:pic>
        <p:nvPicPr>
          <p:cNvPr id="8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63093" t="63837" r="34143" b="30064"/>
          <a:stretch/>
        </p:blipFill>
        <p:spPr bwMode="auto">
          <a:xfrm>
            <a:off x="2778384" y="5653927"/>
            <a:ext cx="359667" cy="3803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6611028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21047&quot;&gt;&lt;version val=&quot;22242&quot;/&gt;&lt;CPresentation id=&quot;1&quot;&gt;&lt;m_precDefaultNumber&gt;&lt;m_chMinusSymbol&gt;-&lt;/m_chMinusSymbol&gt;&lt;m_chDecimalSymbol17909&gt;.&lt;/m_chDecimalSymbol17909&gt;&lt;m_nGroupingDigits17909 val=&quot;3&quot;/&gt;&lt;m_chGroupingSymbol17909&gt;,&lt;/m_chGroupingSymbol17909&gt;&lt;/m_precDefaultNumber&gt;&lt;m_precDefaultPercent&gt;&lt;m_chMinusSymbol&gt;-&lt;/m_chMinusSymbol&gt;&lt;m_chDecimalSymbol17909&gt;.&lt;/m_chDecimalSymbol17909&gt;&lt;m_nGroupingDigits17909 val=&quot;3&quot;/&gt;&lt;m_chGroupingSymbol17909&gt;,&lt;/m_chGroupingSymbol17909&gt;&lt;m_strSuffix17909&gt;%&lt;/m_strSuffix17909&gt;&lt;/m_precDefaultPercent&gt;&lt;m_precDefaultDate/&gt;&lt;m_precDefaultYear/&gt;&lt;m_precDefaultQuarter/&gt;&lt;m_precDefaultMonth/&gt;&lt;m_precDefaultWeek/&gt;&lt;m_precDefaultDay/&gt;&lt;m_mruColor&gt;&lt;m_vecMRU length=&quot;0&quot;/&gt;&lt;/m_mruColor&gt;&lt;/CPresentation&gt;&lt;/root&gt;"/>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AFL">
  <a:themeElements>
    <a:clrScheme name="AFL 2">
      <a:dk1>
        <a:srgbClr val="333333"/>
      </a:dk1>
      <a:lt1>
        <a:srgbClr val="FFFFFF"/>
      </a:lt1>
      <a:dk2>
        <a:srgbClr val="1E3E71"/>
      </a:dk2>
      <a:lt2>
        <a:srgbClr val="F2F2F2"/>
      </a:lt2>
      <a:accent1>
        <a:srgbClr val="00529C"/>
      </a:accent1>
      <a:accent2>
        <a:srgbClr val="E31E30"/>
      </a:accent2>
      <a:accent3>
        <a:srgbClr val="666666"/>
      </a:accent3>
      <a:accent4>
        <a:srgbClr val="A3BA60"/>
      </a:accent4>
      <a:accent5>
        <a:srgbClr val="78649F"/>
      </a:accent5>
      <a:accent6>
        <a:srgbClr val="E0944D"/>
      </a:accent6>
      <a:hlink>
        <a:srgbClr val="999999"/>
      </a:hlink>
      <a:folHlink>
        <a:srgbClr val="CCCCC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noAutofit/>
      </a:bodyPr>
      <a:lstStyle>
        <a:defPPr marL="180000" indent="-180000">
          <a:spcBef>
            <a:spcPts val="1200"/>
          </a:spcBef>
          <a:buClr>
            <a:schemeClr val="tx2"/>
          </a:buClr>
          <a:buFont typeface="Arial"/>
          <a:buChar char="•"/>
          <a:defRPr sz="1200" dirty="0" smtClean="0">
            <a:solidFill>
              <a:srgbClr val="333333"/>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11588</TotalTime>
  <Words>3708</Words>
  <Application>Microsoft Office PowerPoint</Application>
  <PresentationFormat>A4 Paper (210x297 mm)</PresentationFormat>
  <Paragraphs>275</Paragraphs>
  <Slides>17</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AFL</vt:lpstr>
      <vt:lpstr>think-cell Slide</vt:lpstr>
      <vt:lpstr>PowerPoint Presentation</vt:lpstr>
      <vt:lpstr>Why is it so important….. </vt:lpstr>
      <vt:lpstr>The key message from the club survey undertaken was that they needed something implemented, and that “having something in place was better than having nothing at all”</vt:lpstr>
      <vt:lpstr>General philosophy of the Community Club Sustainability Program…..</vt:lpstr>
      <vt:lpstr>The player points system looks to allocate recruited and existing players a certain amount of points based upon their playing history and achievements….</vt:lpstr>
      <vt:lpstr>The player points system will also have additional point allocations to players based upon the model promoting club loyalty and junior development…</vt:lpstr>
      <vt:lpstr>The player points system continued…..</vt:lpstr>
      <vt:lpstr>The total team points allocation with be at the League and Region Commissions discretion, and they will have flexibility to ensure it meets the demands of local conditions…. </vt:lpstr>
      <vt:lpstr>To assist in allocating points to players the following flow chart has been developed for players who are recruited to a community club to undertake their 1st year of service….</vt:lpstr>
      <vt:lpstr>Examples of points allocation for existing players of a community club include….</vt:lpstr>
      <vt:lpstr>Research into existing points systems, and via the club survey, it was identified a points system on it’s own won’t limit player payments, hence the introduction of a salary cap is required…..</vt:lpstr>
      <vt:lpstr>The key implementation principles of a proposed salary cap puts the onus on players to ensure they only receive payments as detailed within their playing contract…..</vt:lpstr>
      <vt:lpstr>A salary cap continued …..</vt:lpstr>
      <vt:lpstr>The introduction of a standard state wide playing contract will compliment a salary cap…..</vt:lpstr>
      <vt:lpstr>Clubs will be audited….not all will every year, but just like the tax office, when your time comes you will need to demonstrate full compliance…..</vt:lpstr>
      <vt:lpstr>Penalties will reflect the seriousness of a salary cap breach…..</vt:lpstr>
      <vt:lpstr>Key dates…..</vt:lpstr>
    </vt:vector>
  </TitlesOfParts>
  <Company>AFL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Darryl Collings</dc:creator>
  <cp:lastModifiedBy>Darryl Collings</cp:lastModifiedBy>
  <cp:revision>832</cp:revision>
  <cp:lastPrinted>2015-04-29T23:15:04Z</cp:lastPrinted>
  <dcterms:created xsi:type="dcterms:W3CDTF">2013-08-04T23:01:57Z</dcterms:created>
  <dcterms:modified xsi:type="dcterms:W3CDTF">2015-05-12T04:36:03Z</dcterms:modified>
</cp:coreProperties>
</file>